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unknown"/>
  <Default Extension="m1v" ContentType="video/m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0"/>
  </p:notesMasterIdLst>
  <p:handoutMasterIdLst>
    <p:handoutMasterId r:id="rId41"/>
  </p:handoutMasterIdLst>
  <p:sldIdLst>
    <p:sldId id="257" r:id="rId2"/>
    <p:sldId id="283" r:id="rId3"/>
    <p:sldId id="298" r:id="rId4"/>
    <p:sldId id="320" r:id="rId5"/>
    <p:sldId id="321" r:id="rId6"/>
    <p:sldId id="258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9" r:id="rId16"/>
    <p:sldId id="296" r:id="rId17"/>
    <p:sldId id="293" r:id="rId18"/>
    <p:sldId id="302" r:id="rId19"/>
    <p:sldId id="294" r:id="rId20"/>
    <p:sldId id="303" r:id="rId21"/>
    <p:sldId id="297" r:id="rId22"/>
    <p:sldId id="295" r:id="rId23"/>
    <p:sldId id="330" r:id="rId24"/>
    <p:sldId id="300" r:id="rId25"/>
    <p:sldId id="339" r:id="rId26"/>
    <p:sldId id="344" r:id="rId27"/>
    <p:sldId id="301" r:id="rId28"/>
    <p:sldId id="340" r:id="rId29"/>
    <p:sldId id="341" r:id="rId30"/>
    <p:sldId id="343" r:id="rId31"/>
    <p:sldId id="342" r:id="rId32"/>
    <p:sldId id="324" r:id="rId33"/>
    <p:sldId id="345" r:id="rId34"/>
    <p:sldId id="346" r:id="rId35"/>
    <p:sldId id="349" r:id="rId36"/>
    <p:sldId id="347" r:id="rId37"/>
    <p:sldId id="348" r:id="rId38"/>
    <p:sldId id="332" r:id="rId39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99"/>
    <a:srgbClr val="99CCFF"/>
    <a:srgbClr val="0000FF"/>
    <a:srgbClr val="FF0000"/>
    <a:srgbClr val="FFCCFF"/>
    <a:srgbClr val="FF9999"/>
    <a:srgbClr val="3B4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5" autoAdjust="0"/>
    <p:restoredTop sz="79931" autoAdjust="0"/>
  </p:normalViewPr>
  <p:slideViewPr>
    <p:cSldViewPr>
      <p:cViewPr varScale="1">
        <p:scale>
          <a:sx n="69" d="100"/>
          <a:sy n="69" d="100"/>
        </p:scale>
        <p:origin x="-114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812" y="-10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C29476B-E9DA-465C-8232-02996CF7D937}" type="datetimeFigureOut">
              <a:rPr kumimoji="1" lang="ja-JP" altLang="en-US" smtClean="0"/>
              <a:t>2011/8/25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E4108423-B36F-46EC-8618-A9A322FBE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227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5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1442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5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DF19E3FC-8C36-42E4-B0F1-448E648B47C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585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19E3FC-8C36-42E4-B0F1-448E648B47CD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2224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19E3FC-8C36-42E4-B0F1-448E648B47CD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904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19E3FC-8C36-42E4-B0F1-448E648B47CD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4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 userDrawn="1"/>
        </p:nvSpPr>
        <p:spPr bwMode="auto">
          <a:xfrm>
            <a:off x="6194425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mtClean="0">
                <a:solidFill>
                  <a:srgbClr val="3B479C"/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742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EAA70-C414-4804-AD70-BB31499224CA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D83BA-3036-4324-845F-1BCCE183F18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2994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9E746-B088-412F-A59A-A39CE3441511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39F92-27DE-4997-916C-9C03A659396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04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DE1E65-2CE6-40A9-B967-E79637B87564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FE225-2F1B-4639-A62A-B717A55AD77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5933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4038600" cy="22479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4038600" cy="22479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4076700"/>
            <a:ext cx="8229600" cy="22479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EB047-E805-4061-811A-D5EC6315BC13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626AD-F227-4BED-8B91-33DC20A7067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173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8229600" cy="22479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4076700"/>
            <a:ext cx="8229600" cy="22479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6E796B-ACAE-4260-B25D-DFF214F0C2A9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5A7C7-FCE6-48D5-9CAA-3078AC97E27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0544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EA73E-D9D2-4BD5-9A80-42A12D3816F8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3A867-AD7D-4EF5-AD19-13A1466A168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631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2219325"/>
            <a:ext cx="7772400" cy="1362075"/>
          </a:xfrm>
        </p:spPr>
        <p:txBody>
          <a:bodyPr anchor="t"/>
          <a:lstStyle>
            <a:lvl1pPr algn="ctr">
              <a:defRPr sz="4800" b="1" cap="all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3733800"/>
            <a:ext cx="7772400" cy="1500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BC6F3-4634-40B5-A662-74495039B6CE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FD7E4-A531-40F8-9377-9BB5A5864BD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248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F19F-73FB-456E-94AD-302FD03CCC5A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74B4C-3733-42C5-8DD9-B3B5410330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634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C46ED-59EC-4AC8-B20E-9A324C6FE3CA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DBEFB-991F-40B7-8211-2CCADD544F4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220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74315-552C-4613-A2B5-001CCA243735}" type="datetime1">
              <a:rPr lang="ja-JP" altLang="en-US" smtClean="0"/>
              <a:t>2011/8/25</a:t>
            </a:fld>
            <a:endParaRPr lang="en-US" altLang="ja-JP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6E5E9-DB7F-45C6-B4ED-4ACF54A0100A}" type="slidenum">
              <a:rPr lang="en-US" altLang="ja-JP" smtClean="0"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016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9084B-0C71-42C0-8D17-FDF479894B2D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B8470-1913-46CF-BFD0-D3FA366EF6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4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072A6-B792-47C0-B3E3-228569ED16B4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A19D0-D834-4250-ADEC-5D109480FA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7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1552E-AEEA-4CF8-B4BF-1CB4005FAB72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CCCE7-B9B1-4C63-BE48-1A410F3C1AF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697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hlink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accent2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>
                <a:latin typeface="Times New Roman" charset="0"/>
              </a:endParaRPr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accent2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>
                <a:solidFill>
                  <a:schemeClr val="accent2"/>
                </a:solidFill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B4634564-A800-4181-AF48-0ED4A6B64901}" type="datetime1">
              <a:rPr lang="ja-JP" altLang="en-US" smtClean="0"/>
              <a:t>2011/8/25</a:t>
            </a:fld>
            <a:endParaRPr lang="en-US" altLang="ja-JP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400800"/>
            <a:ext cx="121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75A6D254-FCA0-4F19-BD62-CE702605342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 userDrawn="1"/>
        </p:nvSpPr>
        <p:spPr bwMode="auto">
          <a:xfrm>
            <a:off x="6194425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mtClean="0">
                <a:solidFill>
                  <a:srgbClr val="3B479C"/>
                </a:solidFill>
                <a:latin typeface="Arial Narrow" pitchFamily="34" charset="0"/>
              </a:rPr>
              <a:t>UTSUNOMIYA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wmv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microsoft.com/office/2007/relationships/media" Target="../media/media2.mpg"/><Relationship Id="rId7" Type="http://schemas.microsoft.com/office/2007/relationships/media" Target="../media/media7.wmv"/><Relationship Id="rId12" Type="http://schemas.openxmlformats.org/officeDocument/2006/relationships/image" Target="../media/image10.png"/><Relationship Id="rId17" Type="http://schemas.openxmlformats.org/officeDocument/2006/relationships/image" Target="../media/image4.png"/><Relationship Id="rId2" Type="http://schemas.openxmlformats.org/officeDocument/2006/relationships/video" Target="../media/media4.mp4"/><Relationship Id="rId16" Type="http://schemas.openxmlformats.org/officeDocument/2006/relationships/image" Target="../media/image6.png"/><Relationship Id="rId1" Type="http://schemas.microsoft.com/office/2007/relationships/media" Target="../media/media4.mp4"/><Relationship Id="rId6" Type="http://schemas.openxmlformats.org/officeDocument/2006/relationships/video" Target="../media/media6.m1v"/><Relationship Id="rId11" Type="http://schemas.openxmlformats.org/officeDocument/2006/relationships/image" Target="../media/image9.png"/><Relationship Id="rId5" Type="http://schemas.microsoft.com/office/2007/relationships/media" Target="../media/media6.m1v"/><Relationship Id="rId15" Type="http://schemas.openxmlformats.org/officeDocument/2006/relationships/image" Target="../media/image13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.png"/><Relationship Id="rId4" Type="http://schemas.openxmlformats.org/officeDocument/2006/relationships/video" Target="../media/media2.mpg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900" dirty="0" smtClean="0"/>
              <a:t>ダイナミクスと制御工学</a:t>
            </a:r>
            <a:r>
              <a:rPr lang="en-US" altLang="ja-JP" sz="5400" dirty="0" smtClean="0"/>
              <a:t/>
            </a:r>
            <a:br>
              <a:rPr lang="en-US" altLang="ja-JP" sz="5400" dirty="0" smtClean="0"/>
            </a:br>
            <a:r>
              <a:rPr lang="ja-JP" altLang="en-US" sz="4000" dirty="0" smtClean="0"/>
              <a:t>（数列と複素数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使い道）</a:t>
            </a:r>
          </a:p>
        </p:txBody>
      </p:sp>
      <p:sp>
        <p:nvSpPr>
          <p:cNvPr id="3075" name="サブタイトル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mtClean="0"/>
              <a:t>宇都宮大学　工学研究科</a:t>
            </a:r>
            <a:endParaRPr lang="en-US" altLang="ja-JP" smtClean="0"/>
          </a:p>
          <a:p>
            <a:r>
              <a:rPr lang="ja-JP" altLang="en-US" smtClean="0"/>
              <a:t>准教授　吉田勝俊</a:t>
            </a:r>
          </a:p>
        </p:txBody>
      </p:sp>
      <p:sp>
        <p:nvSpPr>
          <p:cNvPr id="3076" name="フッター プレースホルダー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kumimoji="0" lang="zh-TW" altLang="en-US" smtClean="0"/>
              <a:t>教員免許講習　機械工学</a:t>
            </a:r>
            <a:endParaRPr kumimoji="0" lang="en-US" altLang="ja-JP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4191000" y="571500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ja-JP" altLang="en-US" dirty="0" smtClean="0"/>
              <a:t>この教材</a:t>
            </a:r>
            <a:r>
              <a:rPr lang="ja-JP" altLang="en-US" dirty="0"/>
              <a:t>は，下記からダウンロードできます．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/>
              <a:t>http://</a:t>
            </a:r>
            <a:r>
              <a:rPr lang="en-US" altLang="ja-JP" dirty="0" smtClean="0"/>
              <a:t>edu.katzlab.jp/lec/kyoin/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2D83BA-3036-4324-845F-1BCCE183F184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化学反応のダイナミクス</a:t>
            </a:r>
            <a:r>
              <a:rPr kumimoji="1" lang="ja-JP" altLang="en-US" sz="3600" dirty="0" smtClean="0"/>
              <a:t>（ＢＺ反応）</a:t>
            </a:r>
            <a:endParaRPr kumimoji="1" lang="ja-JP" altLang="en-US" dirty="0"/>
          </a:p>
        </p:txBody>
      </p:sp>
      <p:pic>
        <p:nvPicPr>
          <p:cNvPr id="5" name="Reaction-oscillante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447800"/>
            <a:ext cx="6096000" cy="487680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正方形/長方形 5"/>
          <p:cNvSpPr/>
          <p:nvPr/>
        </p:nvSpPr>
        <p:spPr>
          <a:xfrm>
            <a:off x="4665345" y="5862935"/>
            <a:ext cx="295465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ja-JP" altLang="en-US" sz="2400" dirty="0" smtClean="0"/>
              <a:t>物質濃度の</a:t>
            </a:r>
            <a:r>
              <a:rPr lang="ja-JP" altLang="en-US" sz="2400" dirty="0"/>
              <a:t>時間変動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860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経済のダイナミクス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488" y="1371600"/>
            <a:ext cx="8781912" cy="495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101953" y="5862934"/>
            <a:ext cx="233910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ja-JP" altLang="en-US" sz="2400" dirty="0" smtClean="0"/>
              <a:t>価格の</a:t>
            </a:r>
            <a:r>
              <a:rPr lang="ja-JP" altLang="en-US" sz="2400" dirty="0"/>
              <a:t>時間変動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985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 </a:t>
            </a:r>
            <a:r>
              <a:rPr lang="en-US" altLang="ja-JP" dirty="0" smtClean="0"/>
              <a:t>―</a:t>
            </a:r>
            <a:r>
              <a:rPr lang="ja-JP" altLang="en-US" dirty="0" smtClean="0"/>
              <a:t> </a:t>
            </a:r>
            <a:r>
              <a:rPr kumimoji="1" lang="ja-JP" altLang="en-US" dirty="0" smtClean="0"/>
              <a:t>ダイナミクスの実例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ダイナミクスとは，時間変動のこと．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世界は，ダイナミクスに満ち溢れている．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kumimoji="1" lang="ja-JP" altLang="en-US" dirty="0" smtClean="0"/>
              <a:t>力学，化学，経済，電気，生体，・・・</a:t>
            </a:r>
            <a:endParaRPr lang="en-US" altLang="ja-JP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無数に存在する！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94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ダイナミクスの分類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en-US" altLang="ja-JP" sz="3600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ja-JP" altLang="en-US" sz="3600" dirty="0" smtClean="0">
                <a:solidFill>
                  <a:srgbClr val="FF0000"/>
                </a:solidFill>
                <a:sym typeface="Wingdings" pitchFamily="2" charset="2"/>
              </a:rPr>
              <a:t>大きく５種類に類別される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29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ja-JP" altLang="en-US" dirty="0" smtClean="0"/>
              <a:t>５種類のダイナミクス</a:t>
            </a:r>
          </a:p>
        </p:txBody>
      </p:sp>
      <p:sp>
        <p:nvSpPr>
          <p:cNvPr id="12291" name="フッター プレースホルダー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kumimoji="0" lang="zh-TW" altLang="en-US" smtClean="0"/>
              <a:t>教員免許講習　機械工学</a:t>
            </a:r>
            <a:endParaRPr kumimoji="0" lang="en-US" altLang="ja-JP" smtClean="0"/>
          </a:p>
        </p:txBody>
      </p:sp>
      <p:sp>
        <p:nvSpPr>
          <p:cNvPr id="34" name="角丸四角形 33"/>
          <p:cNvSpPr/>
          <p:nvPr/>
        </p:nvSpPr>
        <p:spPr>
          <a:xfrm>
            <a:off x="609600" y="1752600"/>
            <a:ext cx="8001000" cy="2162175"/>
          </a:xfrm>
          <a:prstGeom prst="roundRect">
            <a:avLst>
              <a:gd name="adj" fmla="val 8169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609600" y="3990975"/>
            <a:ext cx="8001000" cy="2192338"/>
          </a:xfrm>
          <a:prstGeom prst="roundRect">
            <a:avLst>
              <a:gd name="adj" fmla="val 8169"/>
            </a:avLst>
          </a:prstGeom>
          <a:solidFill>
            <a:srgbClr val="FFCC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12294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2003425"/>
            <a:ext cx="3465513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828800"/>
            <a:ext cx="3465512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4800600"/>
            <a:ext cx="3465512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76775"/>
            <a:ext cx="3465513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43824"/>
            <a:ext cx="3465538" cy="1304376"/>
          </a:xfrm>
          <a:prstGeom prst="rect">
            <a:avLst/>
          </a:prstGeom>
          <a:noFill/>
          <a:ln>
            <a:noFill/>
          </a:ln>
          <a:effectLst>
            <a:reflection stA="11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角丸四角形 32"/>
          <p:cNvSpPr/>
          <p:nvPr/>
        </p:nvSpPr>
        <p:spPr>
          <a:xfrm>
            <a:off x="4724400" y="1447800"/>
            <a:ext cx="4114800" cy="4876800"/>
          </a:xfrm>
          <a:prstGeom prst="roundRect">
            <a:avLst>
              <a:gd name="adj" fmla="val 8169"/>
            </a:avLst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304800" y="1447800"/>
            <a:ext cx="4114800" cy="4876800"/>
          </a:xfrm>
          <a:prstGeom prst="roundRect">
            <a:avLst>
              <a:gd name="adj" fmla="val 8169"/>
            </a:avLst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301" name="テキスト ボックス 9"/>
          <p:cNvSpPr txBox="1">
            <a:spLocks noChangeArrowheads="1"/>
          </p:cNvSpPr>
          <p:nvPr/>
        </p:nvSpPr>
        <p:spPr bwMode="auto">
          <a:xfrm>
            <a:off x="6400800" y="1219200"/>
            <a:ext cx="8001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0B050"/>
                </a:solidFill>
              </a:rPr>
              <a:t>振動</a:t>
            </a:r>
          </a:p>
        </p:txBody>
      </p:sp>
      <p:sp>
        <p:nvSpPr>
          <p:cNvPr id="12302" name="テキスト ボックス 20"/>
          <p:cNvSpPr txBox="1">
            <a:spLocks noChangeArrowheads="1"/>
          </p:cNvSpPr>
          <p:nvPr/>
        </p:nvSpPr>
        <p:spPr bwMode="auto">
          <a:xfrm>
            <a:off x="1905000" y="1219200"/>
            <a:ext cx="11080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/>
              <a:t>非振動</a:t>
            </a:r>
          </a:p>
        </p:txBody>
      </p:sp>
      <p:sp>
        <p:nvSpPr>
          <p:cNvPr id="12303" name="テキスト ボックス 22"/>
          <p:cNvSpPr txBox="1">
            <a:spLocks noChangeArrowheads="1"/>
          </p:cNvSpPr>
          <p:nvPr/>
        </p:nvSpPr>
        <p:spPr bwMode="auto">
          <a:xfrm>
            <a:off x="2057400" y="335280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0000FF"/>
                </a:solidFill>
              </a:rPr>
              <a:t>安定</a:t>
            </a:r>
            <a:endParaRPr lang="en-US" altLang="ja-JP" sz="2400" b="1">
              <a:solidFill>
                <a:srgbClr val="0000FF"/>
              </a:solidFill>
            </a:endParaRPr>
          </a:p>
        </p:txBody>
      </p:sp>
      <p:sp>
        <p:nvSpPr>
          <p:cNvPr id="12304" name="テキスト ボックス 36"/>
          <p:cNvSpPr txBox="1">
            <a:spLocks noChangeArrowheads="1"/>
          </p:cNvSpPr>
          <p:nvPr/>
        </p:nvSpPr>
        <p:spPr bwMode="auto">
          <a:xfrm>
            <a:off x="1863725" y="40386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solidFill>
                  <a:srgbClr val="FF0000"/>
                </a:solidFill>
              </a:rPr>
              <a:t>不安定</a:t>
            </a:r>
            <a:endParaRPr lang="en-US" altLang="ja-JP" sz="2400" b="1">
              <a:solidFill>
                <a:srgbClr val="FF0000"/>
              </a:solidFill>
            </a:endParaRPr>
          </a:p>
        </p:txBody>
      </p:sp>
      <p:sp>
        <p:nvSpPr>
          <p:cNvPr id="12305" name="テキスト ボックス 37"/>
          <p:cNvSpPr txBox="1">
            <a:spLocks noChangeArrowheads="1"/>
          </p:cNvSpPr>
          <p:nvPr/>
        </p:nvSpPr>
        <p:spPr bwMode="auto">
          <a:xfrm>
            <a:off x="3200400" y="3744913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/>
              <a:t>中立安定</a:t>
            </a:r>
            <a:endParaRPr lang="en-US" altLang="ja-JP" b="1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48000" y="1828800"/>
            <a:ext cx="1107996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 smtClean="0">
                <a:solidFill>
                  <a:srgbClr val="0000FF"/>
                </a:solidFill>
              </a:rPr>
              <a:t>単調減衰</a:t>
            </a:r>
            <a:endParaRPr lang="ja-JP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048000" y="5726113"/>
            <a:ext cx="1107996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 smtClean="0">
                <a:solidFill>
                  <a:srgbClr val="FF0000"/>
                </a:solidFill>
              </a:rPr>
              <a:t>単調発散</a:t>
            </a:r>
            <a:endParaRPr lang="ja-JP" alt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273925" y="1992312"/>
            <a:ext cx="1108075" cy="3698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>
                <a:solidFill>
                  <a:srgbClr val="0000FF"/>
                </a:solidFill>
              </a:rPr>
              <a:t>減衰</a:t>
            </a:r>
            <a:r>
              <a:rPr lang="ja-JP" altLang="en-US" dirty="0">
                <a:solidFill>
                  <a:srgbClr val="00B050"/>
                </a:solidFill>
              </a:rPr>
              <a:t>振動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292975" y="5594350"/>
            <a:ext cx="1108075" cy="3698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>
                <a:solidFill>
                  <a:srgbClr val="FF0000"/>
                </a:solidFill>
              </a:rPr>
              <a:t>発散</a:t>
            </a:r>
            <a:r>
              <a:rPr lang="ja-JP" altLang="en-US" dirty="0">
                <a:solidFill>
                  <a:srgbClr val="00B050"/>
                </a:solidFill>
              </a:rPr>
              <a:t>振動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239000" y="3363913"/>
            <a:ext cx="877887" cy="3698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>
                <a:solidFill>
                  <a:srgbClr val="00B050"/>
                </a:solidFill>
              </a:rPr>
              <a:t>単振動</a:t>
            </a:r>
          </a:p>
        </p:txBody>
      </p:sp>
      <p:pic>
        <p:nvPicPr>
          <p:cNvPr id="3" name="inverted-pendulu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127875" y="2340343"/>
            <a:ext cx="1293814" cy="97036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4" name="quatphys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112763" y="3681984"/>
            <a:ext cx="1288287" cy="966216"/>
          </a:xfrm>
          <a:prstGeom prst="rect">
            <a:avLst/>
          </a:prstGeom>
        </p:spPr>
      </p:pic>
      <p:pic>
        <p:nvPicPr>
          <p:cNvPr id="7" name="invp-unstable.m1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76600" y="4343400"/>
            <a:ext cx="2743200" cy="2057400"/>
          </a:xfrm>
          <a:prstGeom prst="rect">
            <a:avLst/>
          </a:prstGeom>
        </p:spPr>
      </p:pic>
      <p:pic>
        <p:nvPicPr>
          <p:cNvPr id="30" name="ASIMO_run.mpg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276600" y="3140869"/>
            <a:ext cx="2633597" cy="1795462"/>
          </a:xfr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13170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showWhenStopped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2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94"/>
                  </p:tgtEl>
                </p:cond>
              </p:nextCondLst>
            </p:seq>
            <p:video>
              <p:cMediaNode vol="8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8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63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showWhenStopped="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showWhenStopped="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ダイナミクスのモデル化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en-US" altLang="ja-JP" sz="3600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ja-JP" altLang="en-US" sz="3600" dirty="0" smtClean="0">
                <a:solidFill>
                  <a:srgbClr val="FF0000"/>
                </a:solidFill>
                <a:sym typeface="Wingdings" pitchFamily="2" charset="2"/>
              </a:rPr>
              <a:t>ダイナミクスを計算する！</a:t>
            </a:r>
            <a:endParaRPr kumimoji="1" lang="en-US" altLang="ja-JP" sz="3600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5038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目的と方法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kumimoji="1" lang="ja-JP" altLang="en-US" dirty="0" smtClean="0"/>
              <a:t>５種類のダイナミクスを説明・予測したい．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>
                <a:sym typeface="Wingdings" pitchFamily="2" charset="2"/>
              </a:rPr>
              <a:t>計算可能な</a:t>
            </a:r>
            <a:r>
              <a:rPr kumimoji="1" lang="ja-JP" altLang="en-US" dirty="0" smtClean="0"/>
              <a:t>モデルを作る．</a:t>
            </a:r>
            <a:endParaRPr kumimoji="1"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２つの方法がある！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数列を使う　（離散時間モデル）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関数を使う</a:t>
            </a:r>
            <a:r>
              <a:rPr lang="ja-JP" altLang="en-US" dirty="0"/>
              <a:t>　</a:t>
            </a:r>
            <a:r>
              <a:rPr lang="ja-JP" altLang="en-US" dirty="0" smtClean="0"/>
              <a:t>（</a:t>
            </a:r>
            <a:r>
              <a:rPr lang="ja-JP" altLang="en-US" dirty="0"/>
              <a:t>連続</a:t>
            </a:r>
            <a:r>
              <a:rPr lang="ja-JP" altLang="en-US" dirty="0" smtClean="0"/>
              <a:t>時間</a:t>
            </a:r>
            <a:r>
              <a:rPr lang="ja-JP" altLang="en-US" dirty="0"/>
              <a:t>モデル）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下矢印 4"/>
          <p:cNvSpPr/>
          <p:nvPr/>
        </p:nvSpPr>
        <p:spPr>
          <a:xfrm>
            <a:off x="2514600" y="3048000"/>
            <a:ext cx="3505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149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離散時間モデル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en-US" altLang="ja-JP" sz="3600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ja-JP" altLang="en-US" sz="3600" dirty="0" smtClean="0">
                <a:solidFill>
                  <a:srgbClr val="FF0000"/>
                </a:solidFill>
                <a:sym typeface="Wingdings" pitchFamily="2" charset="2"/>
              </a:rPr>
              <a:t>ダイナミクスを「数列」で表す方法</a:t>
            </a:r>
            <a:endParaRPr kumimoji="1" lang="en-US" altLang="ja-JP" sz="3600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15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離散時間モデル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590800"/>
                <a:ext cx="8229600" cy="2438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/>
                      </a:rPr>
                      <m:t>𝑛</m:t>
                    </m:r>
                  </m:oMath>
                </a14:m>
                <a:r>
                  <a:rPr kumimoji="1" lang="en-US" altLang="ja-JP" dirty="0" smtClean="0"/>
                  <a:t>	</a:t>
                </a:r>
                <a:r>
                  <a:rPr lang="en-US" altLang="ja-JP" dirty="0" smtClean="0"/>
                  <a:t>…… </a:t>
                </a:r>
                <a:r>
                  <a:rPr lang="ja-JP" altLang="en-US" dirty="0" smtClean="0"/>
                  <a:t>時間（整数）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	…</a:t>
                </a:r>
                <a:r>
                  <a:rPr lang="en-US" altLang="ja-JP" dirty="0" smtClean="0"/>
                  <a:t>…</a:t>
                </a:r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現在の数量</a:t>
                </a:r>
                <a:r>
                  <a:rPr lang="ja-JP" altLang="en-US" dirty="0" smtClean="0"/>
                  <a:t>（実数）</a:t>
                </a:r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… </a:t>
                </a:r>
                <a:r>
                  <a:rPr lang="ja-JP" altLang="en-US" dirty="0"/>
                  <a:t>未来</a:t>
                </a:r>
                <a:r>
                  <a:rPr lang="ja-JP" altLang="en-US" dirty="0" smtClean="0"/>
                  <a:t>の数量</a:t>
                </a:r>
                <a:r>
                  <a:rPr lang="ja-JP" altLang="en-US" dirty="0"/>
                  <a:t>（実数）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ja-JP" dirty="0" smtClean="0"/>
                  <a:t>	…… </a:t>
                </a:r>
                <a:r>
                  <a:rPr lang="ja-JP" altLang="en-US" dirty="0"/>
                  <a:t>パラメータ</a:t>
                </a:r>
                <a:r>
                  <a:rPr lang="ja-JP" altLang="en-US" dirty="0" smtClean="0"/>
                  <a:t>（</a:t>
                </a:r>
                <a:r>
                  <a:rPr lang="ja-JP" altLang="en-US" dirty="0"/>
                  <a:t>実数</a:t>
                </a:r>
                <a:r>
                  <a:rPr lang="ja-JP" altLang="en-US" dirty="0" smtClean="0"/>
                  <a:t>）　</a:t>
                </a:r>
                <a:r>
                  <a:rPr lang="en-US" altLang="ja-JP" dirty="0" smtClean="0"/>
                  <a:t>※</a:t>
                </a:r>
                <a:r>
                  <a:rPr lang="ja-JP" altLang="en-US" dirty="0" smtClean="0"/>
                  <a:t>模倣用の係数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590800"/>
                <a:ext cx="8229600" cy="2438400"/>
              </a:xfrm>
              <a:blipFill rotWithShape="1">
                <a:blip r:embed="rId2"/>
                <a:stretch>
                  <a:fillRect t="-4000" r="-296" b="-4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438400" y="1524000"/>
                <a:ext cx="4148956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ja-JP" altLang="en-US" sz="4800" dirty="0" smtClean="0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latin typeface="Cambria Math"/>
                          </a:rPr>
                          <m:t>𝑛</m:t>
                        </m:r>
                        <m:r>
                          <a:rPr lang="en-US" altLang="ja-JP" sz="4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ja-JP" sz="4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4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sz="4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4800" dirty="0" smtClean="0"/>
                  <a:t>　</a:t>
                </a:r>
                <a:endParaRPr lang="en-US" altLang="ja-JP" sz="4800" dirty="0" smtClean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524000"/>
                <a:ext cx="4148956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38200" y="5200471"/>
                <a:ext cx="7543800" cy="120032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3600" i="1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ja-JP" altLang="en-US" sz="36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1" lang="ja-JP" altLang="en-US" sz="3600" dirty="0" smtClean="0">
                    <a:sym typeface="Wingdings" pitchFamily="2" charset="2"/>
                  </a:rPr>
                  <a:t>を調整すると，様々なダイナミクスが</a:t>
                </a:r>
                <a:endParaRPr kumimoji="1" lang="en-US" altLang="ja-JP" sz="3600" dirty="0" smtClean="0">
                  <a:sym typeface="Wingdings" pitchFamily="2" charset="2"/>
                </a:endParaRPr>
              </a:p>
              <a:p>
                <a:pPr algn="ctr"/>
                <a:r>
                  <a:rPr kumimoji="1" lang="ja-JP" altLang="en-US" sz="3600" dirty="0" smtClean="0">
                    <a:sym typeface="Wingdings" pitchFamily="2" charset="2"/>
                  </a:rPr>
                  <a:t>模倣できる</a:t>
                </a:r>
                <a:r>
                  <a:rPr lang="ja-JP" altLang="en-US" sz="3600" dirty="0" smtClean="0">
                    <a:sym typeface="Wingdings" pitchFamily="2" charset="2"/>
                  </a:rPr>
                  <a:t>！（本当に？）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00471"/>
                <a:ext cx="7543800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9645" r="-2021" b="-167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61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数列</a:t>
            </a:r>
            <a:r>
              <a:rPr lang="ja-JP" altLang="en-US" dirty="0" smtClean="0"/>
              <a:t>の復習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352800"/>
          </a:xfrm>
        </p:spPr>
        <p:txBody>
          <a:bodyPr/>
          <a:lstStyle/>
          <a:p>
            <a:pPr marL="457200" lvl="1" indent="0">
              <a:buNone/>
            </a:pPr>
            <a:r>
              <a:rPr kumimoji="1" lang="ja-JP" altLang="en-US" dirty="0" smtClean="0"/>
              <a:t>等差数列の例： </a:t>
            </a:r>
            <a:r>
              <a:rPr kumimoji="1" lang="en-US" altLang="ja-JP" dirty="0" smtClean="0">
                <a:latin typeface="Times New Roman" pitchFamily="18" charset="0"/>
                <a:cs typeface="Times New Roman" pitchFamily="18" charset="0"/>
              </a:rPr>
              <a:t>1, 3, 5, 7, 9,11, </a:t>
            </a:r>
            <a:r>
              <a:rPr kumimoji="1" lang="ja-JP" altLang="en-US" dirty="0" smtClean="0">
                <a:latin typeface="Times New Roman" pitchFamily="18" charset="0"/>
                <a:cs typeface="Times New Roman" pitchFamily="18" charset="0"/>
              </a:rPr>
              <a:t>・・・</a:t>
            </a:r>
            <a:endParaRPr kumimoji="1" lang="en-US" altLang="ja-JP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ja-JP" altLang="en-US" dirty="0" smtClean="0"/>
              <a:t>等比数列の例： 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1, 3, 9, 27, 81,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・・・</a:t>
            </a:r>
            <a:endParaRPr lang="en-US" altLang="ja-JP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/>
              <a:t>等比数列の数式表現</a:t>
            </a:r>
            <a:endParaRPr lang="en-US" altLang="ja-JP" dirty="0" smtClean="0"/>
          </a:p>
          <a:p>
            <a:pPr lvl="1"/>
            <a:r>
              <a:rPr kumimoji="1"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ja-JP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en-US" altLang="ja-JP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kumimoji="1" lang="ja-JP" altLang="en-US" dirty="0" smtClean="0">
                <a:latin typeface="Times New Roman" pitchFamily="18" charset="0"/>
                <a:cs typeface="Times New Roman" pitchFamily="18" charset="0"/>
              </a:rPr>
              <a:t>・</a:t>
            </a:r>
            <a:r>
              <a:rPr kumimoji="1" lang="en-US" altLang="ja-JP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ja-JP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en-US" altLang="ja-JP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・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・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・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・・・</a:t>
            </a:r>
            <a:endParaRPr lang="en-US" altLang="ja-JP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ja-JP" altLang="en-US" dirty="0" smtClean="0"/>
              <a:t>法則 ⇒　</a:t>
            </a:r>
            <a:r>
              <a:rPr lang="en-US" altLang="ja-JP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・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ja-JP" baseline="30000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ja-JP" altLang="en-US" baseline="30000" dirty="0" smtClean="0"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= 0, 1, 2,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・・・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lvl="1" indent="0" algn="ctr">
              <a:lnSpc>
                <a:spcPct val="300000"/>
              </a:lnSpc>
              <a:buNone/>
            </a:pPr>
            <a:endParaRPr kumimoji="1" lang="ja-JP" alt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27" name="正方形/長方形 26"/>
          <p:cNvSpPr/>
          <p:nvPr/>
        </p:nvSpPr>
        <p:spPr>
          <a:xfrm>
            <a:off x="7467600" y="4572000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初項 </a:t>
            </a:r>
            <a:r>
              <a:rPr lang="en-US" altLang="ja-JP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24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altLang="ja-JP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endParaRPr lang="ja-JP" altLang="en-US" sz="2400" dirty="0"/>
          </a:p>
        </p:txBody>
      </p:sp>
      <p:sp>
        <p:nvSpPr>
          <p:cNvPr id="28" name="正方形/長方形 27"/>
          <p:cNvSpPr/>
          <p:nvPr/>
        </p:nvSpPr>
        <p:spPr>
          <a:xfrm>
            <a:off x="6553200" y="4953000"/>
            <a:ext cx="1563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公比</a:t>
            </a:r>
            <a:r>
              <a:rPr lang="ja-JP" altLang="en-US" sz="2400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400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sz="2400" i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400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3</a:t>
            </a:r>
            <a:endParaRPr lang="ja-JP" altLang="en-US" sz="2400" dirty="0">
              <a:solidFill>
                <a:srgbClr val="FF00FF"/>
              </a:solidFill>
            </a:endParaRPr>
          </a:p>
        </p:txBody>
      </p:sp>
      <p:sp>
        <p:nvSpPr>
          <p:cNvPr id="36" name="フリーフォーム 35"/>
          <p:cNvSpPr/>
          <p:nvPr/>
        </p:nvSpPr>
        <p:spPr>
          <a:xfrm>
            <a:off x="6096000" y="3505200"/>
            <a:ext cx="2234249" cy="1676400"/>
          </a:xfrm>
          <a:custGeom>
            <a:avLst/>
            <a:gdLst>
              <a:gd name="connsiteX0" fmla="*/ 0 w 2234249"/>
              <a:gd name="connsiteY0" fmla="*/ 1676400 h 1676400"/>
              <a:gd name="connsiteX1" fmla="*/ 2194560 w 2234249"/>
              <a:gd name="connsiteY1" fmla="*/ 518160 h 1676400"/>
              <a:gd name="connsiteX2" fmla="*/ 1203960 w 2234249"/>
              <a:gd name="connsiteY2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4249" h="1676400">
                <a:moveTo>
                  <a:pt x="0" y="1676400"/>
                </a:moveTo>
                <a:cubicBezTo>
                  <a:pt x="996950" y="1236980"/>
                  <a:pt x="1993900" y="797560"/>
                  <a:pt x="2194560" y="518160"/>
                </a:cubicBezTo>
                <a:cubicBezTo>
                  <a:pt x="2395220" y="238760"/>
                  <a:pt x="1799590" y="119380"/>
                  <a:pt x="1203960" y="0"/>
                </a:cubicBezTo>
              </a:path>
            </a:pathLst>
          </a:custGeom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981200" y="4572000"/>
            <a:ext cx="4495800" cy="1219200"/>
          </a:xfrm>
          <a:prstGeom prst="round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14800" y="53910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FF"/>
                </a:solidFill>
              </a:rPr>
              <a:t>初項</a:t>
            </a:r>
            <a:endParaRPr kumimoji="1" lang="ja-JP" altLang="en-US" sz="2000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4400" y="53910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srgbClr val="FF00FF"/>
                </a:solidFill>
              </a:rPr>
              <a:t>公比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981200" y="45720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一般形</a:t>
            </a:r>
            <a:endParaRPr kumimoji="1" lang="ja-JP" altLang="en-US" sz="2800" dirty="0"/>
          </a:p>
        </p:txBody>
      </p:sp>
      <p:sp>
        <p:nvSpPr>
          <p:cNvPr id="24" name="正方形/長方形 23"/>
          <p:cNvSpPr/>
          <p:nvPr/>
        </p:nvSpPr>
        <p:spPr>
          <a:xfrm>
            <a:off x="3352800" y="4778514"/>
            <a:ext cx="2082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4000" i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ja-JP" sz="4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4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40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ja-JP" sz="4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i="1" dirty="0" err="1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4000" i="1" baseline="30000" dirty="0" err="1">
                <a:latin typeface="Times New Roman" pitchFamily="18" charset="0"/>
                <a:cs typeface="Times New Roman" pitchFamily="18" charset="0"/>
              </a:rPr>
              <a:t>n</a:t>
            </a:r>
            <a:endParaRPr lang="ja-JP" altLang="en-US" sz="4000" dirty="0"/>
          </a:p>
        </p:txBody>
      </p:sp>
      <p:sp>
        <p:nvSpPr>
          <p:cNvPr id="7" name="角丸四角形 6"/>
          <p:cNvSpPr/>
          <p:nvPr/>
        </p:nvSpPr>
        <p:spPr>
          <a:xfrm>
            <a:off x="838200" y="1828800"/>
            <a:ext cx="54864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79464" y="1865376"/>
            <a:ext cx="256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sym typeface="Wingdings" pitchFamily="2" charset="2"/>
              </a:rPr>
              <a:t> </a:t>
            </a:r>
            <a:r>
              <a:rPr kumimoji="1" lang="ja-JP" altLang="en-US" sz="2400" dirty="0" smtClean="0">
                <a:solidFill>
                  <a:srgbClr val="FF0000"/>
                </a:solidFill>
                <a:sym typeface="Wingdings" pitchFamily="2" charset="2"/>
              </a:rPr>
              <a:t>こちらを活用！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098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講師の</a:t>
            </a:r>
            <a:r>
              <a:rPr kumimoji="1" lang="ja-JP" altLang="en-US" dirty="0" smtClean="0"/>
              <a:t>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87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所属： 機械システム工学科／機械知能工学専攻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担当授業： </a:t>
            </a:r>
            <a:r>
              <a:rPr lang="ja-JP" altLang="en-US" dirty="0" smtClean="0"/>
              <a:t>機械</a:t>
            </a:r>
            <a:r>
              <a:rPr lang="ja-JP" altLang="en-US" dirty="0"/>
              <a:t>力学，機構学，ロボット</a:t>
            </a:r>
            <a:r>
              <a:rPr lang="ja-JP" altLang="en-US" dirty="0" smtClean="0"/>
              <a:t>力学</a:t>
            </a:r>
            <a:endParaRPr lang="en-US" altLang="ja-JP" dirty="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※</a:t>
            </a:r>
            <a:r>
              <a:rPr lang="ja-JP" altLang="en-US" dirty="0" smtClean="0">
                <a:solidFill>
                  <a:srgbClr val="FF0000"/>
                </a:solidFill>
              </a:rPr>
              <a:t>機械の動き方・動かし方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研究</a:t>
            </a:r>
            <a:r>
              <a:rPr lang="ja-JP" altLang="en-US" dirty="0" smtClean="0"/>
              <a:t>内容：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マルチヒューマンダイナミクス　</a:t>
            </a:r>
            <a:r>
              <a:rPr lang="en-US" altLang="ja-JP" dirty="0" smtClean="0"/>
              <a:t>※</a:t>
            </a:r>
            <a:r>
              <a:rPr lang="ja-JP" altLang="en-US" dirty="0" smtClean="0"/>
              <a:t>手押し相撲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対戦</a:t>
            </a:r>
            <a:r>
              <a:rPr lang="ja-JP" altLang="en-US" dirty="0"/>
              <a:t>・協調</a:t>
            </a:r>
            <a:r>
              <a:rPr lang="ja-JP" altLang="en-US" dirty="0" smtClean="0"/>
              <a:t>ロボットシステム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複雑系工学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98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離散時間モデルの解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1066800" y="2667000"/>
                <a:ext cx="7010399" cy="45720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解法：　初期値</a:t>
                </a:r>
                <a14:m>
                  <m:oMath xmlns:m="http://schemas.openxmlformats.org/officeDocument/2006/math">
                    <m:r>
                      <a:rPr lang="en-US" altLang="ja-JP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 を与えて，代入を繰り返す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67000"/>
                <a:ext cx="7010399" cy="457200"/>
              </a:xfrm>
              <a:prstGeom prst="rect">
                <a:avLst/>
              </a:prstGeom>
              <a:blipFill rotWithShape="1">
                <a:blip r:embed="rId2"/>
                <a:stretch>
                  <a:fillRect l="-1560" t="-20253" b="-341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295400" y="5486400"/>
                <a:ext cx="6440033" cy="52322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ja-JP" altLang="en-US" sz="2800" dirty="0" smtClean="0"/>
                  <a:t>解は，</a:t>
                </a:r>
                <a:r>
                  <a:rPr lang="ja-JP" altLang="en-US" sz="2800" dirty="0"/>
                  <a:t>初項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800" dirty="0"/>
                  <a:t>,</a:t>
                </a:r>
                <a:r>
                  <a:rPr lang="ja-JP" altLang="en-US" sz="2800" dirty="0" smtClean="0"/>
                  <a:t>　</a:t>
                </a:r>
                <a:r>
                  <a:rPr lang="ja-JP" altLang="en-US" sz="2800" dirty="0"/>
                  <a:t>公比 </a:t>
                </a:r>
                <a14:m>
                  <m:oMath xmlns:m="http://schemas.openxmlformats.org/officeDocument/2006/math">
                    <m:r>
                      <a:rPr lang="en-US" altLang="ja-JP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ja-JP" altLang="en-US" sz="2800" dirty="0"/>
                  <a:t> の「等比数列」</a:t>
                </a:r>
                <a:r>
                  <a:rPr lang="ja-JP" altLang="en-US" sz="2800" dirty="0" smtClean="0"/>
                  <a:t>！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86400"/>
                <a:ext cx="644003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角丸四角形 11"/>
              <p:cNvSpPr/>
              <p:nvPr/>
            </p:nvSpPr>
            <p:spPr>
              <a:xfrm>
                <a:off x="3024822" y="3962400"/>
                <a:ext cx="3750469" cy="1143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dirty="0" smtClean="0">
                    <a:solidFill>
                      <a:schemeClr val="tx1"/>
                    </a:solidFill>
                  </a:rPr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ja-JP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4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sz="2800" dirty="0" smtClean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2" name="角丸四角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822" y="3962400"/>
                <a:ext cx="3750469" cy="114300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2057400" y="42773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/>
              <a:t>解</a:t>
            </a:r>
            <a:r>
              <a:rPr lang="ja-JP" altLang="en-US" sz="2800" dirty="0"/>
              <a:t>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04871" y="3272135"/>
                <a:ext cx="75438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/>
                  <a:t>,</a:t>
                </a:r>
                <a:r>
                  <a:rPr lang="en-US" altLang="ja-JP" sz="2400" dirty="0" smtClean="0"/>
                  <a:t> 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=</m:t>
                        </m:r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/>
                  <a:t>,</a:t>
                </a:r>
                <a:r>
                  <a:rPr lang="en-US" altLang="ja-JP" sz="2400" dirty="0" smtClean="0"/>
                  <a:t> 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=</m:t>
                        </m:r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ja-JP" sz="24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/>
                  <a:t>,</a:t>
                </a:r>
                <a:r>
                  <a:rPr lang="en-US" altLang="ja-JP" sz="2400" dirty="0" smtClean="0"/>
                  <a:t> 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=</m:t>
                        </m:r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, </a:t>
                </a:r>
                <a:r>
                  <a:rPr lang="ja-JP" altLang="en-US" sz="2400" dirty="0"/>
                  <a:t>・・・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1" y="3272135"/>
                <a:ext cx="754386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43" t="-14474" r="-889" b="-30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2438400" y="1524000"/>
                <a:ext cx="4148956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ja-JP" altLang="en-US" sz="4800" dirty="0" smtClean="0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latin typeface="Cambria Math"/>
                          </a:rPr>
                          <m:t>𝑛</m:t>
                        </m:r>
                        <m:r>
                          <a:rPr lang="en-US" altLang="ja-JP" sz="4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ja-JP" sz="4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4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4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sz="4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sz="48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4800" dirty="0" smtClean="0"/>
                  <a:t>　</a:t>
                </a:r>
                <a:endParaRPr lang="en-US" altLang="ja-JP" sz="4800" dirty="0" smtClean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524000"/>
                <a:ext cx="4148956" cy="83099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E5E9-DB7F-45C6-B4ED-4ACF54A0100A}" type="slidenum">
              <a:rPr lang="en-US" altLang="ja-JP" smtClean="0"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61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/>
              <a:t>次の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dirty="0" smtClean="0"/>
              <a:t>で数列を求め</a:t>
            </a:r>
            <a:r>
              <a:rPr lang="en-US" altLang="ja-JP" dirty="0" smtClean="0"/>
              <a:t>5</a:t>
            </a:r>
            <a:r>
              <a:rPr lang="ja-JP" altLang="en-US" dirty="0" smtClean="0"/>
              <a:t>種類に分類せよ （</a:t>
            </a:r>
            <a:r>
              <a:rPr lang="en-US" altLang="ja-JP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altLang="ja-JP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ja-JP" altLang="en-US" dirty="0" smtClean="0"/>
              <a:t>と</a:t>
            </a:r>
            <a:r>
              <a:rPr lang="ja-JP" altLang="en-US" dirty="0"/>
              <a:t>せよ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dirty="0" smtClean="0">
                <a:solidFill>
                  <a:srgbClr val="FF00FF"/>
                </a:solidFill>
                <a:latin typeface="Symbol" pitchFamily="18" charset="2"/>
                <a:cs typeface="Times New Roman" pitchFamily="18" charset="0"/>
              </a:rPr>
              <a:t>0.2</a:t>
            </a:r>
            <a:endParaRPr lang="en-US" altLang="ja-JP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dirty="0" smtClean="0">
                <a:solidFill>
                  <a:srgbClr val="FF00FF"/>
                </a:solidFill>
                <a:latin typeface="Symbol" pitchFamily="18" charset="2"/>
                <a:cs typeface="Times New Roman" pitchFamily="18" charset="0"/>
              </a:rPr>
              <a:t>-0.2</a:t>
            </a:r>
            <a:endParaRPr lang="ja-JP" alt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dirty="0" smtClean="0">
                <a:solidFill>
                  <a:srgbClr val="FF00FF"/>
                </a:solidFill>
                <a:latin typeface="Symbol" pitchFamily="18" charset="2"/>
                <a:cs typeface="Times New Roman" pitchFamily="18" charset="0"/>
              </a:rPr>
              <a:t>-1</a:t>
            </a:r>
            <a:endParaRPr lang="en-US" altLang="ja-JP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dirty="0" smtClean="0">
                <a:solidFill>
                  <a:srgbClr val="FF00FF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ja-JP" alt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en-US" altLang="ja-JP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i="1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= 2</a:t>
            </a:r>
            <a:endParaRPr lang="ja-JP" altLang="en-US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5" name="角丸四角形 4"/>
          <p:cNvSpPr/>
          <p:nvPr/>
        </p:nvSpPr>
        <p:spPr>
          <a:xfrm>
            <a:off x="3733800" y="685800"/>
            <a:ext cx="4495800" cy="1219200"/>
          </a:xfrm>
          <a:prstGeom prst="roundRect">
            <a:avLst/>
          </a:prstGeom>
          <a:solidFill>
            <a:srgbClr val="FFFF99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99379" y="15048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00FF"/>
                </a:solidFill>
              </a:rPr>
              <a:t>初項</a:t>
            </a:r>
            <a:endParaRPr kumimoji="1" lang="ja-JP" altLang="en-US" sz="2000" dirty="0">
              <a:solidFill>
                <a:srgbClr val="0000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08979" y="15048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srgbClr val="FF00FF"/>
                </a:solidFill>
              </a:rPr>
              <a:t>公比</a:t>
            </a:r>
            <a:endParaRPr kumimoji="1" lang="ja-JP" altLang="en-US" sz="2000" dirty="0">
              <a:solidFill>
                <a:srgbClr val="FF00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33800" y="6858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等比数列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5537379" y="892314"/>
            <a:ext cx="2082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4000" i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ja-JP" sz="4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4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4000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ja-JP" sz="4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i="1" dirty="0" err="1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4000" i="1" baseline="30000" dirty="0" err="1">
                <a:latin typeface="Times New Roman" pitchFamily="18" charset="0"/>
                <a:cs typeface="Times New Roman" pitchFamily="18" charset="0"/>
              </a:rPr>
              <a:t>n</a:t>
            </a:r>
            <a:endParaRPr lang="ja-JP" altLang="en-US" sz="40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3048000" y="2895600"/>
            <a:ext cx="5398768" cy="3581400"/>
            <a:chOff x="4641942" y="2743200"/>
            <a:chExt cx="5187858" cy="3441488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92" y="2743200"/>
              <a:ext cx="1682750" cy="1075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942" y="2743200"/>
              <a:ext cx="1682750" cy="1075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4486272"/>
              <a:ext cx="1682750" cy="107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4483892"/>
              <a:ext cx="1682750" cy="108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7142" y="2743384"/>
              <a:ext cx="1682658" cy="1075499"/>
            </a:xfrm>
            <a:prstGeom prst="rect">
              <a:avLst/>
            </a:prstGeom>
            <a:noFill/>
            <a:ln>
              <a:noFill/>
            </a:ln>
            <a:effectLst>
              <a:reflection stA="11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正方形/長方形 14"/>
            <p:cNvSpPr/>
            <p:nvPr/>
          </p:nvSpPr>
          <p:spPr>
            <a:xfrm>
              <a:off x="6450104" y="3811398"/>
              <a:ext cx="1558925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1"/>
                  </a:solidFill>
                </a:rPr>
                <a:t>減衰振動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5624512" y="5575088"/>
              <a:ext cx="1558925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ja-JP" altLang="en-US" sz="2000" b="1" dirty="0">
                  <a:solidFill>
                    <a:schemeClr val="tx1"/>
                  </a:solidFill>
                </a:rPr>
                <a:t>発散振動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861611" y="3811398"/>
              <a:ext cx="1218154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 smtClean="0">
                  <a:solidFill>
                    <a:schemeClr val="tx1"/>
                  </a:solidFill>
                </a:rPr>
                <a:t>単調減衰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8408240" y="3811398"/>
              <a:ext cx="1160462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1"/>
                  </a:solidFill>
                </a:rPr>
                <a:t>単振動</a:t>
              </a: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7570868" y="5562223"/>
              <a:ext cx="1244793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 smtClean="0">
                  <a:solidFill>
                    <a:schemeClr val="tx1"/>
                  </a:solidFill>
                </a:rPr>
                <a:t>単調発散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スライド番号プレースホルダー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6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685800"/>
                <a:ext cx="8229600" cy="685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</a:rPr>
                          <m:t>𝑛</m:t>
                        </m:r>
                        <m:r>
                          <a:rPr lang="en-US" altLang="ja-JP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ja-JP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ja-JP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のダイナミクス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685800"/>
                <a:ext cx="8229600" cy="685800"/>
              </a:xfrm>
              <a:blipFill rotWithShape="1">
                <a:blip r:embed="rId2"/>
                <a:stretch>
                  <a:fillRect t="-27679" b="-44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68946"/>
              </p:ext>
            </p:extLst>
          </p:nvPr>
        </p:nvGraphicFramePr>
        <p:xfrm>
          <a:off x="838200" y="1524000"/>
          <a:ext cx="754379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951"/>
                <a:gridCol w="2216649"/>
                <a:gridCol w="3886199"/>
              </a:tblGrid>
              <a:tr h="5143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0" i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kumimoji="1" lang="ja-JP" altLang="en-US" b="0" i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ダイナミクス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数値例 （初項 </a:t>
                      </a: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1" lang="en-US" altLang="ja-JP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 = 1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&lt;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1" lang="ja-JP" alt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発散振動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2) 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2, 4,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8, 16,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-32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  <a:endParaRPr kumimoji="1" lang="ja-JP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1" lang="ja-JP" alt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単振動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1) 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1, 1,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1, 1,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-1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1" lang="en-US" altLang="ja-JP" i="0" dirty="0" smtClean="0">
                          <a:latin typeface="Times New Roman" pitchFamily="18" charset="0"/>
                          <a:cs typeface="Times New Roman" pitchFamily="18" charset="0"/>
                        </a:rPr>
                        <a:t> &lt;</a:t>
                      </a: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 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&lt; 0</a:t>
                      </a:r>
                      <a:endParaRPr kumimoji="1" lang="ja-JP" alt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減衰振動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-0.2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) 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-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0.2, 0.04,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-0.008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0</a:t>
                      </a:r>
                      <a:endParaRPr kumimoji="1" lang="ja-JP" alt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未定義（不良定義）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考えない</a:t>
                      </a: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i="0" dirty="0" smtClean="0">
                          <a:latin typeface="Times New Roman" pitchFamily="18" charset="0"/>
                          <a:cs typeface="Times New Roman" pitchFamily="18" charset="0"/>
                        </a:rPr>
                        <a:t>0 &lt;</a:t>
                      </a: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 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&lt; 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単調減衰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0.2) </a:t>
                      </a:r>
                      <a:r>
                        <a:rPr kumimoji="1" lang="en-US" altLang="ja-JP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1, 0.2, 0.04,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0.008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C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= 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一定値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1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) 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1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1,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1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1,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1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</a:p>
                  </a:txBody>
                  <a:tcPr anchor="ctr"/>
                </a:tc>
              </a:tr>
              <a:tr h="51435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i="0" dirty="0" smtClean="0">
                          <a:latin typeface="Times New Roman" pitchFamily="18" charset="0"/>
                          <a:cs typeface="Times New Roman" pitchFamily="18" charset="0"/>
                        </a:rPr>
                        <a:t>1 &lt;</a:t>
                      </a:r>
                      <a:r>
                        <a:rPr kumimoji="1" lang="en-US" altLang="ja-JP" i="1" dirty="0" smtClean="0"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endParaRPr kumimoji="1" lang="ja-JP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単調発散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(C = 2)  1, 2, 4,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8, 16, </a:t>
                      </a:r>
                      <a:r>
                        <a:rPr kumimoji="1" lang="en-US" altLang="ja-JP" dirty="0" smtClean="0">
                          <a:latin typeface="Symbol" pitchFamily="18" charset="2"/>
                          <a:cs typeface="Times New Roman" pitchFamily="18" charset="0"/>
                        </a:rPr>
                        <a:t>32</a:t>
                      </a:r>
                      <a:r>
                        <a:rPr kumimoji="1" lang="en-US" altLang="ja-JP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ja-JP" alt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・・・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838200" y="5791200"/>
            <a:ext cx="7543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</a:rPr>
              <a:t>パラメータ</a:t>
            </a:r>
            <a:r>
              <a:rPr lang="ja-JP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ja-JP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ja-JP" alt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ja-JP" altLang="en-US" sz="2800" dirty="0" smtClean="0">
                <a:sym typeface="Wingdings" pitchFamily="2" charset="2"/>
              </a:rPr>
              <a:t>を</a:t>
            </a:r>
            <a:r>
              <a:rPr lang="ja-JP" altLang="en-US" sz="2800" dirty="0" smtClean="0">
                <a:sym typeface="Wingdings" pitchFamily="2" charset="2"/>
              </a:rPr>
              <a:t>見れば</a:t>
            </a:r>
            <a:r>
              <a:rPr kumimoji="1" lang="ja-JP" altLang="en-US" sz="2800" dirty="0" smtClean="0">
                <a:sym typeface="Wingdings" pitchFamily="2" charset="2"/>
              </a:rPr>
              <a:t>，</a:t>
            </a:r>
            <a:r>
              <a:rPr lang="ja-JP" altLang="en-US" sz="2800" dirty="0">
                <a:sym typeface="Wingdings" pitchFamily="2" charset="2"/>
              </a:rPr>
              <a:t>一発</a:t>
            </a:r>
            <a:r>
              <a:rPr lang="ja-JP" altLang="en-US" sz="2800" dirty="0" smtClean="0">
                <a:sym typeface="Wingdings" pitchFamily="2" charset="2"/>
              </a:rPr>
              <a:t>で分かる！</a:t>
            </a:r>
            <a:endParaRPr kumimoji="1" lang="ja-JP" altLang="en-US" sz="28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E5E9-DB7F-45C6-B4ED-4ACF54A0100A}" type="slidenum">
              <a:rPr lang="en-US" altLang="ja-JP" smtClean="0"/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605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 </a:t>
            </a:r>
            <a:r>
              <a:rPr lang="en-US" altLang="ja-JP" dirty="0"/>
              <a:t>―</a:t>
            </a:r>
            <a:r>
              <a:rPr lang="ja-JP" altLang="en-US" dirty="0"/>
              <a:t> </a:t>
            </a:r>
            <a:r>
              <a:rPr kumimoji="1" lang="ja-JP" altLang="en-US" dirty="0" smtClean="0"/>
              <a:t>離散時間モデル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572000"/>
          </a:xfrm>
        </p:spPr>
        <p:txBody>
          <a:bodyPr/>
          <a:lstStyle/>
          <a:p>
            <a:r>
              <a:rPr lang="ja-JP" altLang="en-US" dirty="0" smtClean="0"/>
              <a:t>離散時間のダイナミクスは公比で決まる．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sz="3200" dirty="0" smtClean="0">
                <a:solidFill>
                  <a:srgbClr val="0070C0"/>
                </a:solidFill>
              </a:rPr>
              <a:t>絶対値</a:t>
            </a:r>
            <a:r>
              <a:rPr lang="en-US" altLang="ja-JP" sz="3200" dirty="0" smtClean="0"/>
              <a:t> </a:t>
            </a:r>
            <a:r>
              <a:rPr lang="ja-JP" altLang="en-US" sz="3200" dirty="0" smtClean="0"/>
              <a:t>・・・ </a:t>
            </a:r>
            <a:r>
              <a:rPr lang="ja-JP" altLang="en-US" sz="3200" dirty="0" smtClean="0">
                <a:solidFill>
                  <a:srgbClr val="0070C0"/>
                </a:solidFill>
              </a:rPr>
              <a:t>減衰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&lt;1</a:t>
            </a:r>
            <a:r>
              <a:rPr lang="ja-JP" altLang="en-US" sz="3200" dirty="0" smtClean="0"/>
              <a:t>），発散（</a:t>
            </a:r>
            <a:r>
              <a:rPr lang="en-US" altLang="ja-JP" sz="3200" dirty="0" smtClean="0"/>
              <a:t>&gt;1</a:t>
            </a:r>
            <a:r>
              <a:rPr lang="ja-JP" altLang="en-US" sz="3200" dirty="0" smtClean="0"/>
              <a:t>）</a:t>
            </a:r>
            <a:endParaRPr kumimoji="1" lang="en-US" altLang="ja-JP" sz="3200" dirty="0" smtClean="0"/>
          </a:p>
          <a:p>
            <a:pPr lvl="1">
              <a:lnSpc>
                <a:spcPct val="150000"/>
              </a:lnSpc>
            </a:pPr>
            <a:r>
              <a:rPr lang="ja-JP" altLang="en-US" sz="3200" dirty="0" smtClean="0">
                <a:solidFill>
                  <a:srgbClr val="FF00FF"/>
                </a:solidFill>
              </a:rPr>
              <a:t>正負</a:t>
            </a:r>
            <a:r>
              <a:rPr lang="en-US" altLang="ja-JP" sz="3200" dirty="0"/>
              <a:t>	</a:t>
            </a:r>
            <a:r>
              <a:rPr lang="en-US" altLang="ja-JP" sz="3200" dirty="0" smtClean="0"/>
              <a:t>  </a:t>
            </a:r>
            <a:r>
              <a:rPr lang="ja-JP" altLang="en-US" sz="3200" dirty="0" smtClean="0"/>
              <a:t>・</a:t>
            </a:r>
            <a:r>
              <a:rPr lang="ja-JP" altLang="en-US" sz="3200" dirty="0"/>
              <a:t>・</a:t>
            </a:r>
            <a:r>
              <a:rPr lang="ja-JP" altLang="en-US" sz="3200" dirty="0" smtClean="0"/>
              <a:t>・ </a:t>
            </a:r>
            <a:r>
              <a:rPr lang="ja-JP" altLang="en-US" sz="3200" dirty="0" smtClean="0">
                <a:solidFill>
                  <a:srgbClr val="FF00FF"/>
                </a:solidFill>
              </a:rPr>
              <a:t>振動</a:t>
            </a:r>
            <a:r>
              <a:rPr lang="ja-JP" altLang="en-US" sz="3200" dirty="0" smtClean="0"/>
              <a:t>（－），</a:t>
            </a:r>
            <a:r>
              <a:rPr lang="ja-JP" altLang="en-US" sz="3200" dirty="0"/>
              <a:t>単調</a:t>
            </a:r>
            <a:r>
              <a:rPr lang="ja-JP" altLang="en-US" sz="3200" dirty="0" smtClean="0"/>
              <a:t>（＋）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「等比数列」はダイナミクスの模倣に役立つ！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467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連続</a:t>
            </a:r>
            <a:r>
              <a:rPr lang="ja-JP" altLang="en-US" dirty="0" smtClean="0"/>
              <a:t>時間モデル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en-US" altLang="ja-JP" sz="3600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kumimoji="1" lang="ja-JP" altLang="en-US" sz="3600" dirty="0" smtClean="0">
                <a:solidFill>
                  <a:srgbClr val="FF0000"/>
                </a:solidFill>
                <a:sym typeface="Wingdings" pitchFamily="2" charset="2"/>
              </a:rPr>
              <a:t>立位ロボットを立てる！</a:t>
            </a:r>
            <a:endParaRPr kumimoji="1" lang="en-US" altLang="ja-JP" sz="3600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989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立位ロボットの原理モデル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25</a:t>
            </a:fld>
            <a:endParaRPr lang="en-US" altLang="ja-JP" dirty="0"/>
          </a:p>
        </p:txBody>
      </p:sp>
      <p:pic>
        <p:nvPicPr>
          <p:cNvPr id="9" name="ASIMO_ru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 bwMode="auto">
          <a:xfrm>
            <a:off x="5791200" y="3013790"/>
            <a:ext cx="2743200" cy="187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矢印 9"/>
          <p:cNvSpPr/>
          <p:nvPr/>
        </p:nvSpPr>
        <p:spPr>
          <a:xfrm>
            <a:off x="4642104" y="2759454"/>
            <a:ext cx="996696" cy="2324100"/>
          </a:xfrm>
          <a:prstGeom prst="rightArrow">
            <a:avLst>
              <a:gd name="adj1" fmla="val 64689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応用例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inverted-pendulu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368" y="2155377"/>
            <a:ext cx="3608832" cy="270662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838200" y="1585401"/>
            <a:ext cx="330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倒立振り子モデル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5877904" y="2514600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/>
              <a:t>２足歩行ロボット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947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ja-JP" altLang="en-US" dirty="0" smtClean="0"/>
              <a:t>立位ロボットの設計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8" name="メモ 7"/>
          <p:cNvSpPr/>
          <p:nvPr/>
        </p:nvSpPr>
        <p:spPr>
          <a:xfrm>
            <a:off x="5823227" y="1784116"/>
            <a:ext cx="2987665" cy="246322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29000" y="1466419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/>
              <a:t>現実</a:t>
            </a:r>
            <a:endParaRPr lang="en-US" altLang="ja-JP" sz="3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456988" y="3561541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00B0F0"/>
                </a:solidFill>
              </a:rPr>
              <a:t>複素数</a:t>
            </a:r>
            <a:endParaRPr lang="en-US" altLang="ja-JP" sz="2800" dirty="0">
              <a:solidFill>
                <a:srgbClr val="00B0F0"/>
              </a:solidFill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6295230" y="2888584"/>
            <a:ext cx="2086770" cy="660113"/>
          </a:xfrm>
          <a:prstGeom prst="downArrow">
            <a:avLst>
              <a:gd name="adj1" fmla="val 65116"/>
              <a:gd name="adj2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2800" dirty="0">
                <a:solidFill>
                  <a:srgbClr val="00B0F0"/>
                </a:solidFill>
              </a:rPr>
              <a:t>空想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24400" y="1466419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空想</a:t>
            </a:r>
            <a:endParaRPr lang="en-US" altLang="ja-JP" sz="3200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541817" y="1447800"/>
            <a:ext cx="0" cy="4953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114800" y="3210580"/>
            <a:ext cx="156966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</a:rPr>
              <a:t>モデル化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7" name="雲 6"/>
          <p:cNvSpPr/>
          <p:nvPr/>
        </p:nvSpPr>
        <p:spPr>
          <a:xfrm>
            <a:off x="368300" y="1981200"/>
            <a:ext cx="3365500" cy="40132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endParaRPr lang="en-US" altLang="ja-JP" sz="3200" dirty="0" smtClean="0">
              <a:solidFill>
                <a:schemeClr val="tx1"/>
              </a:solidFill>
            </a:endParaRPr>
          </a:p>
          <a:p>
            <a:pPr algn="ctr"/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endParaRPr kumimoji="1" lang="en-US" altLang="ja-JP" sz="3200" dirty="0" smtClean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3733800" y="2677180"/>
            <a:ext cx="25146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958337" y="2615625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/>
              <a:t>立位ロボット</a:t>
            </a:r>
            <a:endParaRPr lang="en-US" altLang="ja-JP" sz="32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973988" y="5181600"/>
            <a:ext cx="90281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0000FF"/>
                </a:solidFill>
              </a:rPr>
              <a:t>適用</a:t>
            </a:r>
            <a:endParaRPr lang="en-US" altLang="ja-JP" sz="2800" dirty="0">
              <a:solidFill>
                <a:srgbClr val="0000FF"/>
              </a:solidFill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581400" y="4800600"/>
            <a:ext cx="1905000" cy="533400"/>
          </a:xfrm>
          <a:prstGeom prst="straightConnector1">
            <a:avLst/>
          </a:prstGeom>
          <a:ln w="76200"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6781800" y="4094942"/>
            <a:ext cx="262701" cy="73717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010400" y="4308896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rgbClr val="00B050"/>
                </a:solidFill>
              </a:rPr>
              <a:t>解釈</a:t>
            </a:r>
            <a:endParaRPr lang="en-US" altLang="ja-JP" sz="2800" dirty="0">
              <a:solidFill>
                <a:srgbClr val="00B050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5846643" y="17841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</a:rPr>
              <a:t>数式表現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2" name="スライド番号プレースホルダー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E5E9-DB7F-45C6-B4ED-4ACF54A0100A}" type="slidenum">
              <a:rPr lang="en-US" altLang="ja-JP" smtClean="0"/>
              <a:t>26</a:t>
            </a:fld>
            <a:endParaRPr lang="en-US" altLang="ja-JP" dirty="0"/>
          </a:p>
        </p:txBody>
      </p:sp>
      <p:pic>
        <p:nvPicPr>
          <p:cNvPr id="27" name="inverted-pendulu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3200400"/>
            <a:ext cx="2133600" cy="1600200"/>
          </a:xfrm>
          <a:prstGeom prst="rect">
            <a:avLst/>
          </a:prstGeom>
          <a:ln w="38100">
            <a:noFill/>
          </a:ln>
        </p:spPr>
      </p:pic>
      <p:sp>
        <p:nvSpPr>
          <p:cNvPr id="29" name="正方形/長方形 28"/>
          <p:cNvSpPr/>
          <p:nvPr/>
        </p:nvSpPr>
        <p:spPr>
          <a:xfrm>
            <a:off x="6208474" y="2202100"/>
            <a:ext cx="2602418" cy="5847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 q</a:t>
            </a:r>
            <a:r>
              <a:rPr lang="ja-JP" alt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2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5663386" y="4948534"/>
            <a:ext cx="2490014" cy="10458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ダイナミクス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の分類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45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《</a:t>
            </a:r>
            <a:r>
              <a:rPr kumimoji="1" lang="ja-JP" altLang="en-US" dirty="0" smtClean="0"/>
              <a:t>復習</a:t>
            </a:r>
            <a:r>
              <a:rPr kumimoji="1" lang="en-US" altLang="ja-JP" dirty="0" smtClean="0"/>
              <a:t>》 </a:t>
            </a:r>
            <a:r>
              <a:rPr kumimoji="1" lang="ja-JP" altLang="en-US" dirty="0" smtClean="0"/>
              <a:t>微分法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667000"/>
          </a:xfrm>
        </p:spPr>
        <p:txBody>
          <a:bodyPr/>
          <a:lstStyle/>
          <a:p>
            <a:r>
              <a:rPr lang="ja-JP" altLang="en-US" dirty="0" smtClean="0"/>
              <a:t>微分法の例</a:t>
            </a:r>
            <a:r>
              <a:rPr lang="ja-JP" altLang="en-US" sz="2800" dirty="0" smtClean="0"/>
              <a:t>（高校</a:t>
            </a:r>
            <a:r>
              <a:rPr lang="ja-JP" altLang="en-US" sz="2800" dirty="0"/>
              <a:t>数学</a:t>
            </a:r>
            <a:r>
              <a:rPr lang="ja-JP" altLang="en-US" sz="2800" dirty="0" smtClean="0"/>
              <a:t>）</a:t>
            </a:r>
            <a:endParaRPr lang="en-US" altLang="ja-JP" dirty="0" smtClean="0"/>
          </a:p>
          <a:p>
            <a:pPr marL="971550" lvl="1" indent="-5143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　⇒　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x’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ja-JP" i="1" baseline="300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en-US" altLang="ja-JP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ja-JP" sz="2000" dirty="0" smtClean="0">
                <a:latin typeface="Times New Roman" pitchFamily="18" charset="0"/>
                <a:cs typeface="Times New Roman" pitchFamily="18" charset="0"/>
              </a:rPr>
              <a:t>※</a:t>
            </a:r>
            <a:r>
              <a:rPr lang="ja-JP" altLang="en-US" sz="2000" dirty="0" smtClean="0">
                <a:latin typeface="Times New Roman" pitchFamily="18" charset="0"/>
                <a:cs typeface="Times New Roman" pitchFamily="18" charset="0"/>
              </a:rPr>
              <a:t>整関数</a:t>
            </a:r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ja-JP" i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i="1" baseline="30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　⇒　</a:t>
            </a:r>
            <a:r>
              <a:rPr lang="en-US" altLang="ja-JP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ja-JP" i="1" baseline="30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i="1" baseline="30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ja-JP" sz="2000" dirty="0" smtClean="0">
                <a:latin typeface="Times New Roman" pitchFamily="18" charset="0"/>
                <a:cs typeface="Times New Roman" pitchFamily="18" charset="0"/>
              </a:rPr>
              <a:t>※</a:t>
            </a:r>
            <a:r>
              <a:rPr lang="ja-JP" altLang="en-US" sz="2000" dirty="0" smtClean="0">
                <a:latin typeface="Times New Roman" pitchFamily="18" charset="0"/>
                <a:cs typeface="Times New Roman" pitchFamily="18" charset="0"/>
              </a:rPr>
              <a:t>指数関数</a:t>
            </a:r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sin(</a:t>
            </a:r>
            <a:r>
              <a:rPr lang="en-US" altLang="ja-JP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　⇒　</a:t>
            </a:r>
            <a:r>
              <a:rPr lang="en-US" altLang="ja-JP" i="1" dirty="0">
                <a:latin typeface="Times New Roman" pitchFamily="18" charset="0"/>
                <a:cs typeface="Times New Roman" pitchFamily="18" charset="0"/>
              </a:rPr>
              <a:t>x’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ja-JP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ja-JP" sz="2000" dirty="0" smtClean="0">
                <a:latin typeface="Times New Roman" pitchFamily="18" charset="0"/>
                <a:cs typeface="Times New Roman" pitchFamily="18" charset="0"/>
              </a:rPr>
              <a:t>※</a:t>
            </a:r>
            <a:r>
              <a:rPr lang="ja-JP" altLang="en-US" sz="2000" dirty="0" smtClean="0">
                <a:latin typeface="Times New Roman" pitchFamily="18" charset="0"/>
                <a:cs typeface="Times New Roman" pitchFamily="18" charset="0"/>
              </a:rPr>
              <a:t>三角関数</a:t>
            </a:r>
            <a:endParaRPr lang="en-US" altLang="ja-JP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altLang="ja-JP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　⇒　</a:t>
            </a:r>
            <a:r>
              <a:rPr lang="en-US" altLang="ja-JP" i="1" dirty="0">
                <a:latin typeface="Times New Roman" pitchFamily="18" charset="0"/>
                <a:cs typeface="Times New Roman" pitchFamily="18" charset="0"/>
              </a:rPr>
              <a:t>x’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ja-JP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en-US" altLang="ja-JP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ja-JP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dirty="0" smtClean="0">
                <a:latin typeface="Times New Roman" pitchFamily="18" charset="0"/>
                <a:cs typeface="Times New Roman" pitchFamily="18" charset="0"/>
              </a:rPr>
              <a:t>sin(</a:t>
            </a:r>
            <a:r>
              <a:rPr lang="en-US" altLang="ja-JP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ja-JP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en-US" altLang="ja-JP" sz="2000" dirty="0">
                <a:latin typeface="Times New Roman" pitchFamily="18" charset="0"/>
                <a:cs typeface="Times New Roman" pitchFamily="18" charset="0"/>
              </a:rPr>
              <a:t>※</a:t>
            </a:r>
            <a:r>
              <a:rPr lang="ja-JP" altLang="en-US" sz="2000" dirty="0">
                <a:latin typeface="Times New Roman" pitchFamily="18" charset="0"/>
                <a:cs typeface="Times New Roman" pitchFamily="18" charset="0"/>
              </a:rPr>
              <a:t>三角関数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514600" y="1447800"/>
            <a:ext cx="0" cy="167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2514600" y="3124200"/>
            <a:ext cx="3505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2510971" y="1538516"/>
            <a:ext cx="3222172" cy="1349829"/>
          </a:xfrm>
          <a:custGeom>
            <a:avLst/>
            <a:gdLst>
              <a:gd name="connsiteX0" fmla="*/ 0 w 3222172"/>
              <a:gd name="connsiteY0" fmla="*/ 754743 h 754743"/>
              <a:gd name="connsiteX1" fmla="*/ 870858 w 3222172"/>
              <a:gd name="connsiteY1" fmla="*/ 275772 h 754743"/>
              <a:gd name="connsiteX2" fmla="*/ 1524000 w 3222172"/>
              <a:gd name="connsiteY2" fmla="*/ 696686 h 754743"/>
              <a:gd name="connsiteX3" fmla="*/ 3222172 w 3222172"/>
              <a:gd name="connsiteY3" fmla="*/ 0 h 754743"/>
              <a:gd name="connsiteX0" fmla="*/ 0 w 3222172"/>
              <a:gd name="connsiteY0" fmla="*/ 754743 h 800962"/>
              <a:gd name="connsiteX1" fmla="*/ 870858 w 3222172"/>
              <a:gd name="connsiteY1" fmla="*/ 275772 h 800962"/>
              <a:gd name="connsiteX2" fmla="*/ 1785258 w 3222172"/>
              <a:gd name="connsiteY2" fmla="*/ 798286 h 800962"/>
              <a:gd name="connsiteX3" fmla="*/ 3222172 w 3222172"/>
              <a:gd name="connsiteY3" fmla="*/ 0 h 800962"/>
              <a:gd name="connsiteX0" fmla="*/ 0 w 3222172"/>
              <a:gd name="connsiteY0" fmla="*/ 754743 h 798507"/>
              <a:gd name="connsiteX1" fmla="*/ 870858 w 3222172"/>
              <a:gd name="connsiteY1" fmla="*/ 275772 h 798507"/>
              <a:gd name="connsiteX2" fmla="*/ 1785258 w 3222172"/>
              <a:gd name="connsiteY2" fmla="*/ 798286 h 798507"/>
              <a:gd name="connsiteX3" fmla="*/ 3222172 w 3222172"/>
              <a:gd name="connsiteY3" fmla="*/ 0 h 798507"/>
              <a:gd name="connsiteX0" fmla="*/ 0 w 3222172"/>
              <a:gd name="connsiteY0" fmla="*/ 754743 h 798598"/>
              <a:gd name="connsiteX1" fmla="*/ 870858 w 3222172"/>
              <a:gd name="connsiteY1" fmla="*/ 275772 h 798598"/>
              <a:gd name="connsiteX2" fmla="*/ 1785258 w 3222172"/>
              <a:gd name="connsiteY2" fmla="*/ 798286 h 798598"/>
              <a:gd name="connsiteX3" fmla="*/ 3222172 w 3222172"/>
              <a:gd name="connsiteY3" fmla="*/ 0 h 798598"/>
              <a:gd name="connsiteX0" fmla="*/ 0 w 3222172"/>
              <a:gd name="connsiteY0" fmla="*/ 754743 h 914635"/>
              <a:gd name="connsiteX1" fmla="*/ 870858 w 3222172"/>
              <a:gd name="connsiteY1" fmla="*/ 275772 h 914635"/>
              <a:gd name="connsiteX2" fmla="*/ 1538515 w 3222172"/>
              <a:gd name="connsiteY2" fmla="*/ 914400 h 914635"/>
              <a:gd name="connsiteX3" fmla="*/ 3222172 w 3222172"/>
              <a:gd name="connsiteY3" fmla="*/ 0 h 914635"/>
              <a:gd name="connsiteX0" fmla="*/ 0 w 3222172"/>
              <a:gd name="connsiteY0" fmla="*/ 754743 h 914659"/>
              <a:gd name="connsiteX1" fmla="*/ 870858 w 3222172"/>
              <a:gd name="connsiteY1" fmla="*/ 275772 h 914659"/>
              <a:gd name="connsiteX2" fmla="*/ 1538515 w 3222172"/>
              <a:gd name="connsiteY2" fmla="*/ 914400 h 914659"/>
              <a:gd name="connsiteX3" fmla="*/ 3222172 w 3222172"/>
              <a:gd name="connsiteY3" fmla="*/ 0 h 914659"/>
              <a:gd name="connsiteX0" fmla="*/ 0 w 3222172"/>
              <a:gd name="connsiteY0" fmla="*/ 1349829 h 1349829"/>
              <a:gd name="connsiteX1" fmla="*/ 870858 w 3222172"/>
              <a:gd name="connsiteY1" fmla="*/ 275772 h 1349829"/>
              <a:gd name="connsiteX2" fmla="*/ 1538515 w 3222172"/>
              <a:gd name="connsiteY2" fmla="*/ 914400 h 1349829"/>
              <a:gd name="connsiteX3" fmla="*/ 3222172 w 3222172"/>
              <a:gd name="connsiteY3" fmla="*/ 0 h 1349829"/>
              <a:gd name="connsiteX0" fmla="*/ 0 w 3222172"/>
              <a:gd name="connsiteY0" fmla="*/ 1349829 h 1349829"/>
              <a:gd name="connsiteX1" fmla="*/ 870858 w 3222172"/>
              <a:gd name="connsiteY1" fmla="*/ 275772 h 1349829"/>
              <a:gd name="connsiteX2" fmla="*/ 1538515 w 3222172"/>
              <a:gd name="connsiteY2" fmla="*/ 914400 h 1349829"/>
              <a:gd name="connsiteX3" fmla="*/ 3222172 w 3222172"/>
              <a:gd name="connsiteY3" fmla="*/ 0 h 1349829"/>
              <a:gd name="connsiteX0" fmla="*/ 0 w 3222172"/>
              <a:gd name="connsiteY0" fmla="*/ 1349829 h 1349829"/>
              <a:gd name="connsiteX1" fmla="*/ 870858 w 3222172"/>
              <a:gd name="connsiteY1" fmla="*/ 275772 h 1349829"/>
              <a:gd name="connsiteX2" fmla="*/ 1538515 w 3222172"/>
              <a:gd name="connsiteY2" fmla="*/ 914400 h 1349829"/>
              <a:gd name="connsiteX3" fmla="*/ 3222172 w 3222172"/>
              <a:gd name="connsiteY3" fmla="*/ 0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2172" h="1349829">
                <a:moveTo>
                  <a:pt x="0" y="1349829"/>
                </a:moveTo>
                <a:cubicBezTo>
                  <a:pt x="308429" y="1115181"/>
                  <a:pt x="614439" y="348343"/>
                  <a:pt x="870858" y="275772"/>
                </a:cubicBezTo>
                <a:cubicBezTo>
                  <a:pt x="1127277" y="203201"/>
                  <a:pt x="1103085" y="844248"/>
                  <a:pt x="1538515" y="914400"/>
                </a:cubicBezTo>
                <a:cubicBezTo>
                  <a:pt x="1973945" y="984552"/>
                  <a:pt x="2612572" y="659191"/>
                  <a:pt x="3222172" y="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31400" y="2064501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ja-JP" sz="2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ja-JP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1" lang="en-US" altLang="ja-JP" sz="28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kumimoji="1"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440348" y="297180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1" lang="ja-JP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3581400" y="2049220"/>
            <a:ext cx="1905000" cy="703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4610100" y="2381864"/>
            <a:ext cx="1" cy="74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 flipV="1">
            <a:off x="2514600" y="2372098"/>
            <a:ext cx="20955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4953000" y="2129684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傾き </a:t>
            </a:r>
            <a:r>
              <a:rPr kumimoji="1" lang="en-US" altLang="ja-JP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x’</a:t>
            </a:r>
            <a:r>
              <a:rPr kumimoji="1" lang="en-US" altLang="ja-JP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ja-JP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1" lang="en-US" altLang="ja-JP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ja-JP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左矢印 35"/>
          <p:cNvSpPr/>
          <p:nvPr/>
        </p:nvSpPr>
        <p:spPr>
          <a:xfrm>
            <a:off x="6400800" y="2286000"/>
            <a:ext cx="400777" cy="3017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77000" y="2217003"/>
            <a:ext cx="2364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に関する</a:t>
            </a:r>
            <a:endParaRPr kumimoji="1" lang="en-US" altLang="ja-JP" sz="2400" dirty="0" smtClean="0"/>
          </a:p>
          <a:p>
            <a:pPr algn="ctr"/>
            <a:r>
              <a:rPr lang="en-US" altLang="ja-JP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ja-JP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の微分という</a:t>
            </a:r>
            <a:endParaRPr kumimoji="1" lang="ja-JP" altLang="en-US" sz="2400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14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メモ 38"/>
          <p:cNvSpPr/>
          <p:nvPr/>
        </p:nvSpPr>
        <p:spPr>
          <a:xfrm>
            <a:off x="4525504" y="2740459"/>
            <a:ext cx="4161295" cy="3203141"/>
          </a:xfrm>
          <a:prstGeom prst="foldedCorner">
            <a:avLst>
              <a:gd name="adj" fmla="val 1389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倒立振子モデルの数式表現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教員免許講習　機械工学</a:t>
            </a:r>
            <a:endParaRPr lang="en-US" altLang="ja-JP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5" name="正方形/長方形 4"/>
          <p:cNvSpPr/>
          <p:nvPr/>
        </p:nvSpPr>
        <p:spPr>
          <a:xfrm>
            <a:off x="1456206" y="3618992"/>
            <a:ext cx="14478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657374" y="39497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2419374" y="39497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053614" y="3466592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2217190" y="1802892"/>
            <a:ext cx="1004316" cy="182270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/>
        </p:nvSpPr>
        <p:spPr>
          <a:xfrm>
            <a:off x="3081298" y="1524000"/>
            <a:ext cx="381000" cy="38252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630198" y="4254500"/>
            <a:ext cx="3027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2204490" y="2171192"/>
            <a:ext cx="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弧 20"/>
          <p:cNvSpPr/>
          <p:nvPr/>
        </p:nvSpPr>
        <p:spPr>
          <a:xfrm>
            <a:off x="1681758" y="2628392"/>
            <a:ext cx="1066800" cy="685800"/>
          </a:xfrm>
          <a:prstGeom prst="arc">
            <a:avLst>
              <a:gd name="adj1" fmla="val 16200000"/>
              <a:gd name="adj2" fmla="val 201694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18790" y="196248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endParaRPr kumimoji="1" lang="ja-JP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849398" y="16637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倒れ角</a:t>
            </a:r>
            <a:endParaRPr kumimoji="1" lang="ja-JP" altLang="en-US" sz="2400" dirty="0"/>
          </a:p>
        </p:txBody>
      </p:sp>
      <p:sp>
        <p:nvSpPr>
          <p:cNvPr id="26" name="右矢印 25"/>
          <p:cNvSpPr/>
          <p:nvPr/>
        </p:nvSpPr>
        <p:spPr>
          <a:xfrm>
            <a:off x="858798" y="3618992"/>
            <a:ext cx="597408" cy="457200"/>
          </a:xfrm>
          <a:prstGeom prst="rightArrow">
            <a:avLst>
              <a:gd name="adj1" fmla="val 44667"/>
              <a:gd name="adj2" fmla="val 633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30198" y="31509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kumimoji="1" lang="ja-JP" alt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4800" y="27404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制御力</a:t>
            </a:r>
            <a:endParaRPr kumimoji="1" lang="ja-JP" altLang="en-US" sz="2400" dirty="0"/>
          </a:p>
        </p:txBody>
      </p:sp>
      <p:sp>
        <p:nvSpPr>
          <p:cNvPr id="37" name="正方形/長方形 36"/>
          <p:cNvSpPr/>
          <p:nvPr/>
        </p:nvSpPr>
        <p:spPr>
          <a:xfrm>
            <a:off x="3938496" y="1668789"/>
            <a:ext cx="2767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/>
              <a:t>ニュートンの法則</a:t>
            </a:r>
            <a:endParaRPr lang="ja-JP" altLang="en-US" sz="28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648200" y="3620869"/>
            <a:ext cx="3886200" cy="646331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sz="36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sz="36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 q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591825" y="4324290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000" dirty="0" smtClean="0">
                <a:solidFill>
                  <a:schemeClr val="dk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※ </a:t>
            </a:r>
            <a:r>
              <a:rPr lang="en-US" altLang="ja-JP" sz="2000" i="1" dirty="0" smtClean="0">
                <a:solidFill>
                  <a:schemeClr val="dk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ja-JP" altLang="en-US" sz="2000" dirty="0" smtClean="0"/>
              <a:t>≒</a:t>
            </a:r>
            <a:r>
              <a:rPr lang="en-US" altLang="ja-JP" sz="2000" dirty="0" smtClean="0">
                <a:solidFill>
                  <a:schemeClr val="dk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9.8</a:t>
            </a:r>
            <a:r>
              <a:rPr lang="ja-JP" altLang="en-US" sz="2000" dirty="0"/>
              <a:t> </a:t>
            </a:r>
            <a:r>
              <a:rPr lang="ja-JP" altLang="en-US" sz="2000" dirty="0" smtClean="0"/>
              <a:t>・</a:t>
            </a:r>
            <a:r>
              <a:rPr lang="ja-JP" altLang="en-US" sz="2000" dirty="0"/>
              <a:t>・</a:t>
            </a:r>
            <a:r>
              <a:rPr lang="ja-JP" altLang="en-US" sz="2000" dirty="0" smtClean="0"/>
              <a:t>・ 重力加速度</a:t>
            </a:r>
            <a:endParaRPr lang="ja-JP" altLang="en-US" sz="20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650859" y="304800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数式表現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17" name="下カーブ矢印 16"/>
          <p:cNvSpPr/>
          <p:nvPr/>
        </p:nvSpPr>
        <p:spPr>
          <a:xfrm>
            <a:off x="3581400" y="2247900"/>
            <a:ext cx="1524000" cy="800100"/>
          </a:xfrm>
          <a:prstGeom prst="curvedDownArrow">
            <a:avLst>
              <a:gd name="adj1" fmla="val 21187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16247" y="4953000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B0F0"/>
                </a:solidFill>
              </a:rPr>
              <a:t>空想の始まり・・・</a:t>
            </a:r>
            <a:endParaRPr kumimoji="1" lang="ja-JP" alt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rgbClr val="00B0F0"/>
                </a:solidFill>
              </a:rPr>
              <a:t>Step1 </a:t>
            </a:r>
            <a:r>
              <a:rPr lang="ja-JP" altLang="en-US" dirty="0" smtClean="0">
                <a:solidFill>
                  <a:srgbClr val="00B0F0"/>
                </a:solidFill>
              </a:rPr>
              <a:t>（空想）</a:t>
            </a:r>
            <a:r>
              <a:rPr lang="ja-JP" altLang="en-US" dirty="0" smtClean="0"/>
              <a:t>　　</a:t>
            </a:r>
            <a:r>
              <a:rPr lang="ja-JP" altLang="en-US" dirty="0"/>
              <a:t>　</a:t>
            </a:r>
            <a:r>
              <a:rPr lang="ja-JP" altLang="en-US" dirty="0" smtClean="0"/>
              <a:t>　　　　</a:t>
            </a:r>
            <a:r>
              <a:rPr lang="en-US" altLang="ja-JP" sz="4000" dirty="0" smtClean="0"/>
              <a:t>※F=0</a:t>
            </a:r>
            <a:r>
              <a:rPr lang="ja-JP" altLang="en-US" sz="4000" dirty="0" smtClean="0"/>
              <a:t>の場合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6" name="正方形/長方形 5"/>
          <p:cNvSpPr/>
          <p:nvPr/>
        </p:nvSpPr>
        <p:spPr>
          <a:xfrm>
            <a:off x="2452143" y="3429917"/>
            <a:ext cx="32766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ja-JP" sz="3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-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0</a:t>
            </a:r>
            <a:endParaRPr lang="ja-JP" altLang="en-US" sz="3600" dirty="0"/>
          </a:p>
        </p:txBody>
      </p:sp>
      <p:sp>
        <p:nvSpPr>
          <p:cNvPr id="7" name="下矢印 6"/>
          <p:cNvSpPr/>
          <p:nvPr/>
        </p:nvSpPr>
        <p:spPr>
          <a:xfrm>
            <a:off x="3858060" y="2883817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角丸四角形 10"/>
              <p:cNvSpPr/>
              <p:nvPr/>
            </p:nvSpPr>
            <p:spPr>
              <a:xfrm>
                <a:off x="2072898" y="4788817"/>
                <a:ext cx="4038600" cy="685800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6800" rtlCol="0" anchor="ctr"/>
              <a:lstStyle/>
              <a:p>
                <a:pPr algn="ctr"/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ja-JP" sz="3200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ja-JP" sz="3200" dirty="0">
                    <a:latin typeface="Symbol" pitchFamily="18" charset="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latin typeface="Cambria Math"/>
                        <a:cs typeface="Times New Roman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ja-JP" sz="320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b="0" i="1" smtClean="0">
                            <a:latin typeface="Cambria Math"/>
                            <a:cs typeface="Times New Roman" pitchFamily="18" charset="0"/>
                          </a:rPr>
                          <m:t>𝑔</m:t>
                        </m:r>
                      </m:e>
                    </m:rad>
                  </m:oMath>
                </a14:m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ja-JP" altLang="en-US" sz="3200" dirty="0">
                    <a:latin typeface="Times New Roman" pitchFamily="18" charset="0"/>
                    <a:cs typeface="Times New Roman" pitchFamily="18" charset="0"/>
                  </a:rPr>
                  <a:t>　</a:t>
                </a:r>
                <a:r>
                  <a:rPr lang="en-US" altLang="ja-JP" sz="3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ja-JP" sz="3200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solidFill>
                          <a:srgbClr val="FF0000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𝑔</m:t>
                        </m:r>
                      </m:e>
                    </m:rad>
                  </m:oMath>
                </a14:m>
                <a:endParaRPr lang="ja-JP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角丸四角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98" y="4788817"/>
                <a:ext cx="4038600" cy="685800"/>
              </a:xfrm>
              <a:prstGeom prst="roundRect">
                <a:avLst/>
              </a:prstGeom>
              <a:blipFill rotWithShape="1">
                <a:blip r:embed="rId2"/>
                <a:stretch>
                  <a:fillRect t="-3448" b="-1810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2194302" y="2008886"/>
            <a:ext cx="378029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 q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0</a:t>
            </a:r>
            <a:endParaRPr lang="en-US" altLang="ja-JP" sz="36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391460" y="2807617"/>
            <a:ext cx="353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同じ係数の</a:t>
            </a:r>
            <a:r>
              <a:rPr kumimoji="1" lang="en-US" altLang="ja-JP" sz="2800" dirty="0" smtClean="0">
                <a:solidFill>
                  <a:srgbClr val="0070C0"/>
                </a:solidFill>
              </a:rPr>
              <a:t>2</a:t>
            </a:r>
            <a:r>
              <a:rPr kumimoji="1" lang="ja-JP" altLang="en-US" sz="2800" dirty="0" smtClean="0">
                <a:solidFill>
                  <a:srgbClr val="0070C0"/>
                </a:solidFill>
              </a:rPr>
              <a:t>次方程式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3864101" y="4255417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91460" y="41893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解の公式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86923" y="4870107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FF"/>
                </a:solidFill>
              </a:rPr>
              <a:t>固有値という！</a:t>
            </a:r>
            <a:endParaRPr kumimoji="1" lang="ja-JP" altLang="en-US" sz="2800" dirty="0">
              <a:solidFill>
                <a:srgbClr val="FF00FF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270598" y="144780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数式表現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下矢印 34"/>
          <p:cNvSpPr/>
          <p:nvPr/>
        </p:nvSpPr>
        <p:spPr>
          <a:xfrm rot="16200000">
            <a:off x="4868139" y="5750867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376444" y="5681989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分類表と照合する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講義の目標</a:t>
            </a:r>
            <a:endParaRPr kumimoji="1" lang="ja-JP" altLang="en-US" dirty="0"/>
          </a:p>
        </p:txBody>
      </p:sp>
      <p:pic>
        <p:nvPicPr>
          <p:cNvPr id="6" name="ASIMO_run.mpg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685800"/>
            <a:ext cx="4582600" cy="3124200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half" idx="2"/>
          </p:nvPr>
        </p:nvSpPr>
        <p:spPr>
          <a:xfrm>
            <a:off x="457200" y="3886200"/>
            <a:ext cx="8382000" cy="2438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/>
              <a:t>ロボットの設計</a:t>
            </a:r>
            <a:r>
              <a:rPr kumimoji="1" lang="ja-JP" altLang="en-US" dirty="0" smtClean="0"/>
              <a:t> ＝ 機械 ＋ 電気 ＋ ＩＴ ＋ </a:t>
            </a:r>
            <a:r>
              <a:rPr kumimoji="1" lang="en-US" altLang="ja-JP" dirty="0" smtClean="0">
                <a:solidFill>
                  <a:srgbClr val="FF0000"/>
                </a:solidFill>
              </a:rPr>
              <a:t>α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ja-JP" altLang="en-US" dirty="0" smtClean="0"/>
              <a:t>答：</a:t>
            </a:r>
            <a:r>
              <a:rPr lang="ja-JP" altLang="en-US" dirty="0" smtClean="0">
                <a:solidFill>
                  <a:srgbClr val="FF0000"/>
                </a:solidFill>
              </a:rPr>
              <a:t> </a:t>
            </a:r>
            <a:r>
              <a:rPr lang="en-US" altLang="ja-JP" dirty="0" smtClean="0">
                <a:solidFill>
                  <a:srgbClr val="FF0000"/>
                </a:solidFill>
              </a:rPr>
              <a:t>α</a:t>
            </a:r>
            <a:r>
              <a:rPr lang="ja-JP" altLang="en-US" dirty="0" smtClean="0"/>
              <a:t>＝</a:t>
            </a:r>
            <a:r>
              <a:rPr lang="ja-JP" altLang="en-US" dirty="0" smtClean="0">
                <a:solidFill>
                  <a:srgbClr val="FF0000"/>
                </a:solidFill>
              </a:rPr>
              <a:t>ダイナミクスの設計！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rgbClr val="FF0000"/>
                </a:solidFill>
              </a:rPr>
              <a:t>ダイナミクス</a:t>
            </a:r>
            <a:r>
              <a:rPr lang="ja-JP" altLang="en-US" dirty="0" smtClean="0"/>
              <a:t>を題材に，「数列」や「複素数」の使い道を紹介</a:t>
            </a:r>
            <a:r>
              <a:rPr lang="ja-JP" altLang="en-US" smtClean="0"/>
              <a:t>する</a:t>
            </a:r>
            <a:r>
              <a:rPr lang="ja-JP" altLang="en-US" smtClean="0"/>
              <a:t>．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25A7C7-FCE6-48D5-9CAA-3078AC97E27A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14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rgbClr val="00B050"/>
                </a:solidFill>
              </a:rPr>
              <a:t>Step2</a:t>
            </a:r>
            <a:r>
              <a:rPr lang="ja-JP" altLang="en-US" dirty="0" smtClean="0">
                <a:solidFill>
                  <a:srgbClr val="00B050"/>
                </a:solidFill>
              </a:rPr>
              <a:t> （解釈）</a:t>
            </a:r>
            <a:r>
              <a:rPr lang="ja-JP" altLang="en-US" dirty="0"/>
              <a:t>　　</a:t>
            </a:r>
            <a:r>
              <a:rPr lang="ja-JP" altLang="en-US" dirty="0" smtClean="0"/>
              <a:t>　　  </a:t>
            </a:r>
            <a:r>
              <a:rPr lang="en-US" altLang="ja-JP" sz="4000" dirty="0" smtClean="0"/>
              <a:t>※</a:t>
            </a:r>
            <a:r>
              <a:rPr lang="en-US" altLang="ja-JP" sz="4000" dirty="0"/>
              <a:t>F=0</a:t>
            </a:r>
            <a:r>
              <a:rPr lang="ja-JP" altLang="en-US" sz="4000" dirty="0"/>
              <a:t>の場合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84579"/>
              </p:ext>
            </p:extLst>
          </p:nvPr>
        </p:nvGraphicFramePr>
        <p:xfrm>
          <a:off x="533400" y="2570016"/>
          <a:ext cx="8077200" cy="3602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631"/>
                <a:gridCol w="3006969"/>
                <a:gridCol w="28956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</a:rPr>
                        <a:t>分類表</a:t>
                      </a:r>
                      <a:endParaRPr kumimoji="1" lang="en-US" altLang="ja-JP" sz="2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虚部＝０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  <a:latin typeface="ＭＳ ゴシック" pitchFamily="49" charset="-128"/>
                          <a:ea typeface="ＭＳ ゴシック" pitchFamily="49" charset="-128"/>
                        </a:rPr>
                        <a:t>≠０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ＭＳ ゴシック" pitchFamily="49" charset="-128"/>
                        <a:ea typeface="ＭＳ ゴシック" pitchFamily="49" charset="-128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実部が全て（－）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 smtClean="0"/>
                        <a:t>単調減衰</a:t>
                      </a:r>
                      <a:endParaRPr kumimoji="1" lang="en-US" altLang="ja-JP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減衰振動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実部が０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一定値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単振動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実部が１つでも（＋）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 smtClean="0"/>
                        <a:t>単調発散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発散振動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54" y="3078603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078603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2" y="5214669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5214669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4135677"/>
            <a:ext cx="1323865" cy="848355"/>
          </a:xfrm>
          <a:prstGeom prst="rect">
            <a:avLst/>
          </a:prstGeom>
          <a:noFill/>
          <a:ln>
            <a:noFill/>
          </a:ln>
          <a:effectLst>
            <a:reflection stA="11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グループ化 5"/>
          <p:cNvGrpSpPr/>
          <p:nvPr/>
        </p:nvGrpSpPr>
        <p:grpSpPr>
          <a:xfrm>
            <a:off x="7086600" y="1600200"/>
            <a:ext cx="1659479" cy="841648"/>
            <a:chOff x="1828800" y="1444352"/>
            <a:chExt cx="1659479" cy="841648"/>
          </a:xfrm>
        </p:grpSpPr>
        <p:sp>
          <p:nvSpPr>
            <p:cNvPr id="27" name="正方形/長方形 26"/>
            <p:cNvSpPr/>
            <p:nvPr/>
          </p:nvSpPr>
          <p:spPr>
            <a:xfrm>
              <a:off x="1960297" y="1444352"/>
              <a:ext cx="15279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i="1" dirty="0" smtClean="0">
                  <a:solidFill>
                    <a:srgbClr val="0070C0"/>
                  </a:solidFill>
                  <a:latin typeface="Symbol" pitchFamily="18" charset="2"/>
                  <a:cs typeface="Times New Roman" pitchFamily="18" charset="0"/>
                </a:rPr>
                <a:t>a </a:t>
              </a:r>
              <a:r>
                <a:rPr lang="en-US" altLang="ja-JP" sz="3200" i="1" dirty="0" smtClean="0">
                  <a:latin typeface="Symbol" pitchFamily="18" charset="2"/>
                  <a:cs typeface="Times New Roman" pitchFamily="18" charset="0"/>
                </a:rPr>
                <a:t> </a:t>
              </a:r>
              <a:r>
                <a:rPr lang="en-US" altLang="ja-JP" sz="3200" dirty="0" smtClean="0">
                  <a:latin typeface="Times New Roman" pitchFamily="18" charset="0"/>
                  <a:cs typeface="Times New Roman" pitchFamily="18" charset="0"/>
                </a:rPr>
                <a:t>+  </a:t>
              </a:r>
              <a:r>
                <a:rPr lang="en-US" altLang="ja-JP" sz="3200" i="1" dirty="0">
                  <a:solidFill>
                    <a:srgbClr val="0070C0"/>
                  </a:solidFill>
                  <a:latin typeface="Symbol" pitchFamily="18" charset="2"/>
                  <a:cs typeface="Times New Roman" pitchFamily="18" charset="0"/>
                </a:rPr>
                <a:t>b</a:t>
              </a:r>
              <a:r>
                <a:rPr lang="en-US" altLang="ja-JP" sz="3200" i="1" dirty="0">
                  <a:latin typeface="Symbol" pitchFamily="18" charset="2"/>
                  <a:cs typeface="Times New Roman" pitchFamily="18" charset="0"/>
                </a:rPr>
                <a:t> </a:t>
              </a:r>
              <a:r>
                <a:rPr lang="en-US" altLang="ja-JP" sz="3200" i="1" dirty="0"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200" dirty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1828800" y="1916668"/>
              <a:ext cx="779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0070C0"/>
                  </a:solidFill>
                </a:rPr>
                <a:t>実部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667000" y="1916668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0070C0"/>
                  </a:solidFill>
                </a:rPr>
                <a:t>虚部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角丸四角形 29"/>
              <p:cNvSpPr/>
              <p:nvPr/>
            </p:nvSpPr>
            <p:spPr>
              <a:xfrm>
                <a:off x="609600" y="1600200"/>
                <a:ext cx="4038600" cy="685800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6800" rtlCol="0" anchor="ctr"/>
              <a:lstStyle/>
              <a:p>
                <a:pPr algn="ctr"/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ja-JP" sz="3200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ja-JP" sz="3200" dirty="0">
                    <a:latin typeface="Symbol" pitchFamily="18" charset="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latin typeface="Cambria Math"/>
                        <a:cs typeface="Times New Roman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ja-JP" sz="320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b="0" i="1" smtClean="0">
                            <a:latin typeface="Cambria Math"/>
                            <a:cs typeface="Times New Roman" pitchFamily="18" charset="0"/>
                          </a:rPr>
                          <m:t>𝑔</m:t>
                        </m:r>
                      </m:e>
                    </m:rad>
                  </m:oMath>
                </a14:m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ja-JP" altLang="en-US" sz="3200" dirty="0">
                    <a:latin typeface="Times New Roman" pitchFamily="18" charset="0"/>
                    <a:cs typeface="Times New Roman" pitchFamily="18" charset="0"/>
                  </a:rPr>
                  <a:t>　</a:t>
                </a:r>
                <a:r>
                  <a:rPr lang="en-US" altLang="ja-JP" sz="3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ja-JP" sz="3200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solidFill>
                          <a:srgbClr val="FF0000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i="1">
                            <a:latin typeface="Cambria Math"/>
                            <a:cs typeface="Times New Roman" pitchFamily="18" charset="0"/>
                          </a:rPr>
                          <m:t>𝑔</m:t>
                        </m:r>
                      </m:e>
                    </m:rad>
                  </m:oMath>
                </a14:m>
                <a:endParaRPr lang="ja-JP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0" name="角丸四角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4038600" cy="685800"/>
              </a:xfrm>
              <a:prstGeom prst="roundRect">
                <a:avLst/>
              </a:prstGeom>
              <a:blipFill rotWithShape="1">
                <a:blip r:embed="rId7"/>
                <a:stretch>
                  <a:fillRect t="-2542" b="-1694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角丸四角形 7"/>
          <p:cNvSpPr/>
          <p:nvPr/>
        </p:nvSpPr>
        <p:spPr>
          <a:xfrm>
            <a:off x="2743200" y="5214669"/>
            <a:ext cx="2971800" cy="84835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曲線コネクタ 10"/>
          <p:cNvCxnSpPr>
            <a:stCxn id="30" idx="2"/>
            <a:endCxn id="8" idx="0"/>
          </p:cNvCxnSpPr>
          <p:nvPr/>
        </p:nvCxnSpPr>
        <p:spPr>
          <a:xfrm rot="16200000" flipH="1">
            <a:off x="1964666" y="2950234"/>
            <a:ext cx="2928669" cy="1600200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4723045" y="16814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B0F0"/>
                </a:solidFill>
              </a:rPr>
              <a:t>固有値</a:t>
            </a:r>
            <a:endParaRPr lang="en-US" altLang="ja-JP" sz="2800" dirty="0">
              <a:solidFill>
                <a:srgbClr val="00B0F0"/>
              </a:solidFill>
            </a:endParaRPr>
          </a:p>
        </p:txBody>
      </p:sp>
      <p:sp>
        <p:nvSpPr>
          <p:cNvPr id="23" name="下矢印 22"/>
          <p:cNvSpPr/>
          <p:nvPr/>
        </p:nvSpPr>
        <p:spPr>
          <a:xfrm rot="16200000">
            <a:off x="116533" y="1331267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801620" y="3390563"/>
            <a:ext cx="1313180" cy="76944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4400" dirty="0">
                <a:solidFill>
                  <a:srgbClr val="00B050"/>
                </a:solidFill>
              </a:rPr>
              <a:t>解釈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479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rgbClr val="0000FF"/>
                </a:solidFill>
              </a:rPr>
              <a:t>Step3 </a:t>
            </a:r>
            <a:r>
              <a:rPr lang="ja-JP" altLang="en-US" dirty="0" smtClean="0">
                <a:solidFill>
                  <a:srgbClr val="0000FF"/>
                </a:solidFill>
              </a:rPr>
              <a:t>（</a:t>
            </a:r>
            <a:r>
              <a:rPr lang="ja-JP" altLang="en-US" dirty="0">
                <a:solidFill>
                  <a:srgbClr val="0000FF"/>
                </a:solidFill>
              </a:rPr>
              <a:t>適用）</a:t>
            </a:r>
            <a:r>
              <a:rPr lang="ja-JP" altLang="en-US" dirty="0"/>
              <a:t>　　　　</a:t>
            </a:r>
            <a:r>
              <a:rPr lang="en-US" altLang="ja-JP" dirty="0" smtClean="0"/>
              <a:t>※F=0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idx="1"/>
          </p:nvPr>
        </p:nvSpPr>
        <p:spPr>
          <a:xfrm>
            <a:off x="4343400" y="4225286"/>
            <a:ext cx="4602997" cy="1794514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スイッチＯＦＦのロボットは角度</a:t>
            </a:r>
            <a:r>
              <a:rPr lang="ja-JP" altLang="en-US" dirty="0" smtClean="0"/>
              <a:t>が発散</a:t>
            </a:r>
            <a:endParaRPr lang="en-US" altLang="ja-JP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dirty="0" smtClean="0">
                <a:sym typeface="Wingdings" pitchFamily="2" charset="2"/>
              </a:rPr>
              <a:t>結論</a:t>
            </a:r>
            <a:r>
              <a:rPr kumimoji="1" lang="en-US" altLang="ja-JP" dirty="0" smtClean="0">
                <a:sym typeface="Wingdings" pitchFamily="2" charset="2"/>
              </a:rPr>
              <a:t></a:t>
            </a:r>
            <a:r>
              <a:rPr kumimoji="1" lang="ja-JP" altLang="en-US" dirty="0" smtClean="0"/>
              <a:t>倒れる！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31" name="角丸四角形 30"/>
          <p:cNvSpPr/>
          <p:nvPr/>
        </p:nvSpPr>
        <p:spPr>
          <a:xfrm>
            <a:off x="666774" y="1447800"/>
            <a:ext cx="4133826" cy="152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97" y="1524000"/>
            <a:ext cx="214039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838200" y="1671191"/>
            <a:ext cx="133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角度 </a:t>
            </a:r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kumimoji="1" lang="en-US" altLang="ja-JP" sz="2800" dirty="0" smtClean="0"/>
              <a:t> </a:t>
            </a:r>
          </a:p>
          <a:p>
            <a:r>
              <a:rPr kumimoji="1" lang="ja-JP" altLang="en-US" sz="2800" dirty="0" smtClean="0"/>
              <a:t>が発散</a:t>
            </a:r>
            <a:endParaRPr kumimoji="1" lang="ja-JP" altLang="en-US" sz="2800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5540" y="3124200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5400" dirty="0"/>
              <a:t>現実</a:t>
            </a:r>
            <a:endParaRPr lang="en-US" altLang="ja-JP" sz="5400" dirty="0"/>
          </a:p>
        </p:txBody>
      </p:sp>
      <p:cxnSp>
        <p:nvCxnSpPr>
          <p:cNvPr id="34" name="直線コネクタ 33"/>
          <p:cNvCxnSpPr/>
          <p:nvPr/>
        </p:nvCxnSpPr>
        <p:spPr>
          <a:xfrm>
            <a:off x="381000" y="3352800"/>
            <a:ext cx="4953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275380" y="5676392"/>
            <a:ext cx="14478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2476548" y="60071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3238548" y="60071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2872788" y="5523992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 flipV="1">
            <a:off x="3036364" y="3860292"/>
            <a:ext cx="1004316" cy="182270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/>
        </p:nvSpPr>
        <p:spPr>
          <a:xfrm>
            <a:off x="3900472" y="3581400"/>
            <a:ext cx="381000" cy="38252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>
            <a:off x="1449372" y="6311900"/>
            <a:ext cx="3027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3023664" y="4228592"/>
            <a:ext cx="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弧 42"/>
          <p:cNvSpPr/>
          <p:nvPr/>
        </p:nvSpPr>
        <p:spPr>
          <a:xfrm>
            <a:off x="2500932" y="4685792"/>
            <a:ext cx="1066800" cy="685800"/>
          </a:xfrm>
          <a:prstGeom prst="arc">
            <a:avLst>
              <a:gd name="adj1" fmla="val 16200000"/>
              <a:gd name="adj2" fmla="val 201694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137964" y="401988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endParaRPr kumimoji="1" lang="ja-JP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右矢印 45"/>
          <p:cNvSpPr/>
          <p:nvPr/>
        </p:nvSpPr>
        <p:spPr>
          <a:xfrm>
            <a:off x="1677972" y="5676392"/>
            <a:ext cx="597408" cy="457200"/>
          </a:xfrm>
          <a:prstGeom prst="rightArrow">
            <a:avLst>
              <a:gd name="adj1" fmla="val 44667"/>
              <a:gd name="adj2" fmla="val 633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449372" y="52083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kumimoji="1" lang="ja-JP" alt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123974" y="47978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制御力</a:t>
            </a:r>
            <a:endParaRPr kumimoji="1" lang="ja-JP" altLang="en-US" sz="2400" dirty="0"/>
          </a:p>
        </p:txBody>
      </p:sp>
      <p:cxnSp>
        <p:nvCxnSpPr>
          <p:cNvPr id="49" name="曲線コネクタ 48"/>
          <p:cNvCxnSpPr>
            <a:stCxn id="31" idx="2"/>
          </p:cNvCxnSpPr>
          <p:nvPr/>
        </p:nvCxnSpPr>
        <p:spPr>
          <a:xfrm rot="16200000" flipH="1">
            <a:off x="2503230" y="3202256"/>
            <a:ext cx="1118175" cy="657261"/>
          </a:xfrm>
          <a:prstGeom prst="curvedConnector3">
            <a:avLst>
              <a:gd name="adj1" fmla="val 50000"/>
            </a:avLst>
          </a:prstGeom>
          <a:ln w="571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1890197" y="3505200"/>
            <a:ext cx="100540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200" dirty="0">
                <a:solidFill>
                  <a:srgbClr val="0000FF"/>
                </a:solidFill>
              </a:rPr>
              <a:t>適用</a:t>
            </a:r>
          </a:p>
        </p:txBody>
      </p:sp>
      <p:sp>
        <p:nvSpPr>
          <p:cNvPr id="54" name="下矢印 53"/>
          <p:cNvSpPr/>
          <p:nvPr/>
        </p:nvSpPr>
        <p:spPr>
          <a:xfrm rot="16200000">
            <a:off x="116533" y="1331267"/>
            <a:ext cx="457200" cy="385465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>
            <a:off x="5334000" y="1447800"/>
            <a:ext cx="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solidFill>
                  <a:srgbClr val="00B0F0"/>
                </a:solidFill>
              </a:rPr>
              <a:t>「</a:t>
            </a:r>
            <a:r>
              <a:rPr lang="ja-JP" altLang="en-US" dirty="0" smtClean="0"/>
              <a:t>倒立安定化</a:t>
            </a:r>
            <a:r>
              <a:rPr lang="ja-JP" altLang="en-US" dirty="0" smtClean="0">
                <a:solidFill>
                  <a:srgbClr val="00B0F0"/>
                </a:solidFill>
              </a:rPr>
              <a:t>」のための空想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教員免許講習　機械工学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32</a:t>
            </a:fld>
            <a:endParaRPr lang="en-US" altLang="ja-JP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5524"/>
              </p:ext>
            </p:extLst>
          </p:nvPr>
        </p:nvGraphicFramePr>
        <p:xfrm>
          <a:off x="533400" y="1714369"/>
          <a:ext cx="8077200" cy="3602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631"/>
                <a:gridCol w="3006969"/>
                <a:gridCol w="28956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</a:rPr>
                        <a:t>分類表</a:t>
                      </a:r>
                      <a:endParaRPr kumimoji="1" lang="en-US" altLang="ja-JP" sz="2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虚部＝０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  <a:latin typeface="ＭＳ ゴシック" pitchFamily="49" charset="-128"/>
                          <a:ea typeface="ＭＳ ゴシック" pitchFamily="49" charset="-128"/>
                        </a:rPr>
                        <a:t>≠０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ＭＳ ゴシック" pitchFamily="49" charset="-128"/>
                        <a:ea typeface="ＭＳ ゴシック" pitchFamily="49" charset="-128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実部が全て（－）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en-US" altLang="ja-JP" dirty="0" smtClean="0"/>
                    </a:p>
                    <a:p>
                      <a:pPr algn="l"/>
                      <a:endParaRPr kumimoji="1" lang="en-US" altLang="ja-JP" dirty="0" smtClean="0"/>
                    </a:p>
                    <a:p>
                      <a:pPr algn="l"/>
                      <a:r>
                        <a:rPr kumimoji="1" lang="ja-JP" altLang="en-US" b="1" dirty="0" smtClean="0"/>
                        <a:t>単調減衰</a:t>
                      </a:r>
                      <a:endParaRPr kumimoji="1" lang="en-US" altLang="ja-JP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en-US" altLang="ja-JP" dirty="0" smtClean="0"/>
                    </a:p>
                    <a:p>
                      <a:endParaRPr kumimoji="1" lang="en-US" altLang="ja-JP" dirty="0" smtClean="0"/>
                    </a:p>
                    <a:p>
                      <a:r>
                        <a:rPr kumimoji="1" lang="ja-JP" altLang="en-US" b="1" dirty="0" smtClean="0"/>
                        <a:t>減衰振動</a:t>
                      </a:r>
                      <a:endParaRPr kumimoji="1" lang="ja-JP" altLang="en-US" b="1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実部が０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単振動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実部が１つでも（＋）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発散振動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54" y="2222956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22956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2" y="4359022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4359022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3280030"/>
            <a:ext cx="1323865" cy="848355"/>
          </a:xfrm>
          <a:prstGeom prst="rect">
            <a:avLst/>
          </a:prstGeom>
          <a:noFill/>
          <a:ln>
            <a:noFill/>
          </a:ln>
          <a:effectLst>
            <a:reflection stA="11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/楕円 2"/>
          <p:cNvSpPr/>
          <p:nvPr/>
        </p:nvSpPr>
        <p:spPr>
          <a:xfrm>
            <a:off x="334506" y="2284948"/>
            <a:ext cx="2133600" cy="7106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67400" y="2243304"/>
            <a:ext cx="10935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立つ！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945031" y="2247769"/>
            <a:ext cx="10935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立つ！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743200" y="4256782"/>
            <a:ext cx="2971800" cy="107721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792321" y="4256782"/>
            <a:ext cx="1568058" cy="1077218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00B050"/>
                </a:solidFill>
              </a:rPr>
              <a:t>スイッチ</a:t>
            </a:r>
            <a:endParaRPr lang="en-US" altLang="ja-JP" sz="32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3200" dirty="0" smtClean="0">
                <a:solidFill>
                  <a:srgbClr val="00B050"/>
                </a:solidFill>
              </a:rPr>
              <a:t>ＯＦＦ</a:t>
            </a:r>
            <a:endParaRPr lang="ja-JP" altLang="en-US" sz="3200" dirty="0">
              <a:solidFill>
                <a:srgbClr val="00B05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1752600" y="3071311"/>
            <a:ext cx="0" cy="146245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890076" y="3489092"/>
            <a:ext cx="3270446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</a:rPr>
              <a:t>変更できないか？！</a:t>
            </a:r>
            <a:endParaRPr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856983" y="5678269"/>
            <a:ext cx="3467617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</a:rPr>
              <a:t>答：変更できる！</a:t>
            </a:r>
            <a:endParaRPr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メモ 38"/>
          <p:cNvSpPr/>
          <p:nvPr/>
        </p:nvSpPr>
        <p:spPr>
          <a:xfrm>
            <a:off x="4572000" y="2895600"/>
            <a:ext cx="3780295" cy="3203141"/>
          </a:xfrm>
          <a:prstGeom prst="foldedCorner">
            <a:avLst>
              <a:gd name="adj" fmla="val 1389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安定化の</a:t>
            </a:r>
            <a:r>
              <a:rPr lang="ja-JP" altLang="en-US" dirty="0" smtClean="0"/>
              <a:t>技術 </a:t>
            </a:r>
            <a:r>
              <a:rPr lang="en-US" altLang="ja-JP" dirty="0" smtClean="0"/>
              <a:t>― </a:t>
            </a:r>
            <a:r>
              <a:rPr lang="ja-JP" altLang="en-US" dirty="0" smtClean="0"/>
              <a:t>フィードバック制御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教員免許講習　機械工学</a:t>
            </a:r>
            <a:endParaRPr lang="en-US" altLang="ja-JP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33</a:t>
            </a:fld>
            <a:endParaRPr lang="en-US" altLang="ja-JP" dirty="0"/>
          </a:p>
        </p:txBody>
      </p:sp>
      <p:sp>
        <p:nvSpPr>
          <p:cNvPr id="5" name="正方形/長方形 4"/>
          <p:cNvSpPr/>
          <p:nvPr/>
        </p:nvSpPr>
        <p:spPr>
          <a:xfrm>
            <a:off x="1456206" y="4088892"/>
            <a:ext cx="14478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657374" y="44196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2419374" y="44196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053614" y="3936492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2217190" y="2272792"/>
            <a:ext cx="1004316" cy="182270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/>
        </p:nvSpPr>
        <p:spPr>
          <a:xfrm>
            <a:off x="3081298" y="1993900"/>
            <a:ext cx="381000" cy="38252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630198" y="4724400"/>
            <a:ext cx="3027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2204490" y="2641092"/>
            <a:ext cx="0" cy="1447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弧 20"/>
          <p:cNvSpPr/>
          <p:nvPr/>
        </p:nvSpPr>
        <p:spPr>
          <a:xfrm>
            <a:off x="1681758" y="3098292"/>
            <a:ext cx="1066800" cy="685800"/>
          </a:xfrm>
          <a:prstGeom prst="arc">
            <a:avLst>
              <a:gd name="adj1" fmla="val 16200000"/>
              <a:gd name="adj2" fmla="val 201694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18790" y="243238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endParaRPr kumimoji="1" lang="ja-JP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849398" y="2133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角度</a:t>
            </a:r>
            <a:endParaRPr kumimoji="1" lang="ja-JP" altLang="en-US" sz="2400" dirty="0"/>
          </a:p>
        </p:txBody>
      </p:sp>
      <p:sp>
        <p:nvSpPr>
          <p:cNvPr id="26" name="右矢印 25"/>
          <p:cNvSpPr/>
          <p:nvPr/>
        </p:nvSpPr>
        <p:spPr>
          <a:xfrm>
            <a:off x="858798" y="4088892"/>
            <a:ext cx="597408" cy="457200"/>
          </a:xfrm>
          <a:prstGeom prst="rightArrow">
            <a:avLst>
              <a:gd name="adj1" fmla="val 44667"/>
              <a:gd name="adj2" fmla="val 633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30198" y="3620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kumimoji="1" lang="ja-JP" altLang="en-US" sz="3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4800" y="32103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制御力</a:t>
            </a:r>
            <a:endParaRPr kumimoji="1" lang="ja-JP" altLang="en-US" sz="2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847096" y="3859413"/>
            <a:ext cx="2971800" cy="1477328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 q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ct val="150000"/>
              </a:lnSpc>
            </a:pPr>
            <a:r>
              <a:rPr lang="en-US" altLang="ja-JP" sz="36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ja-JP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ja-JP" altLang="en-US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+ L q’</a:t>
            </a:r>
            <a:endParaRPr lang="en-US" altLang="ja-JP" sz="3600" i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697355" y="320314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数式表現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17" name="下カーブ矢印 16"/>
          <p:cNvSpPr/>
          <p:nvPr/>
        </p:nvSpPr>
        <p:spPr>
          <a:xfrm>
            <a:off x="3352799" y="2400300"/>
            <a:ext cx="1982529" cy="800100"/>
          </a:xfrm>
          <a:prstGeom prst="curvedDownArrow">
            <a:avLst>
              <a:gd name="adj1" fmla="val 21187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94696" y="5437766"/>
            <a:ext cx="3182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B0F0"/>
                </a:solidFill>
              </a:rPr>
              <a:t>ふたたび空想・・・</a:t>
            </a:r>
            <a:endParaRPr kumimoji="1" lang="ja-JP" altLang="en-US" sz="3200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4800" y="1447800"/>
            <a:ext cx="4517583" cy="113877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角度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ja-JP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400" dirty="0" smtClean="0"/>
              <a:t>と角速度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 </a:t>
            </a:r>
            <a:r>
              <a:rPr lang="ja-JP" altLang="en-US" sz="2400" dirty="0" smtClean="0"/>
              <a:t>に比例した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力 </a:t>
            </a:r>
            <a:r>
              <a:rPr lang="en-US" altLang="ja-JP" sz="3200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ja-JP" sz="3200" i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ja-JP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 q</a:t>
            </a:r>
            <a:r>
              <a:rPr lang="ja-JP" altLang="en-US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+ L q</a:t>
            </a:r>
            <a:r>
              <a:rPr lang="en-US" altLang="ja-JP" sz="32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ja-JP" altLang="en-US" sz="32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32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400" dirty="0" smtClean="0">
                <a:latin typeface="Times New Roman" pitchFamily="18" charset="0"/>
                <a:cs typeface="Times New Roman" pitchFamily="18" charset="0"/>
              </a:rPr>
              <a:t>を加える！</a:t>
            </a:r>
            <a:endParaRPr lang="en-US" altLang="ja-JP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1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rgbClr val="00B0F0"/>
                </a:solidFill>
              </a:rPr>
              <a:t>Step1 </a:t>
            </a:r>
            <a:r>
              <a:rPr lang="ja-JP" altLang="en-US" dirty="0" smtClean="0">
                <a:solidFill>
                  <a:srgbClr val="00B0F0"/>
                </a:solidFill>
              </a:rPr>
              <a:t>（空想）</a:t>
            </a:r>
            <a:r>
              <a:rPr lang="ja-JP" altLang="en-US" dirty="0" smtClean="0"/>
              <a:t>　</a:t>
            </a:r>
            <a:r>
              <a:rPr lang="en-US" altLang="ja-JP" sz="4000" dirty="0" smtClean="0"/>
              <a:t>※</a:t>
            </a:r>
            <a:r>
              <a:rPr lang="en-US" altLang="ja-JP" sz="4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i="1" dirty="0">
                <a:latin typeface="Times New Roman" pitchFamily="18" charset="0"/>
                <a:cs typeface="Times New Roman" pitchFamily="18" charset="0"/>
              </a:rPr>
              <a:t>F =K q</a:t>
            </a:r>
            <a:r>
              <a:rPr lang="ja-JP" altLang="en-US" sz="4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000" i="1" dirty="0">
                <a:latin typeface="Times New Roman" pitchFamily="18" charset="0"/>
                <a:cs typeface="Times New Roman" pitchFamily="18" charset="0"/>
              </a:rPr>
              <a:t>+ L q’</a:t>
            </a:r>
            <a:r>
              <a:rPr lang="ja-JP" altLang="en-US" sz="4000" dirty="0" smtClean="0"/>
              <a:t>の場合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教員免許講習　機械工学</a:t>
            </a:r>
            <a:endParaRPr lang="en-US" altLang="ja-JP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7" name="下矢印 6"/>
          <p:cNvSpPr/>
          <p:nvPr/>
        </p:nvSpPr>
        <p:spPr>
          <a:xfrm>
            <a:off x="2819400" y="3641238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86000" y="1447800"/>
            <a:ext cx="59169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 q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3600" dirty="0">
                <a:solidFill>
                  <a:srgbClr val="7030A0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ja-JP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ja-JP" altLang="en-US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solidFill>
                  <a:srgbClr val="7030A0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ja-JP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endParaRPr lang="en-US" altLang="ja-JP" sz="3600" i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52800" y="3565038"/>
            <a:ext cx="353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同じ係数の</a:t>
            </a:r>
            <a:r>
              <a:rPr kumimoji="1" lang="en-US" altLang="ja-JP" sz="2800" dirty="0" smtClean="0">
                <a:solidFill>
                  <a:srgbClr val="0070C0"/>
                </a:solidFill>
              </a:rPr>
              <a:t>2</a:t>
            </a:r>
            <a:r>
              <a:rPr kumimoji="1" lang="ja-JP" altLang="en-US" sz="2800" dirty="0" smtClean="0">
                <a:solidFill>
                  <a:srgbClr val="0070C0"/>
                </a:solidFill>
              </a:rPr>
              <a:t>次方程式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179643" y="54203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解の公式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57200" y="1472625"/>
            <a:ext cx="1819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数式表現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77284" y="2803038"/>
            <a:ext cx="470911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q’’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altLang="ja-JP" sz="3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q’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>
                <a:solidFill>
                  <a:srgbClr val="7030A0"/>
                </a:solidFill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en-US" altLang="ja-JP" sz="3600" i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86442" y="4161134"/>
            <a:ext cx="469995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</a:t>
            </a:r>
            <a:r>
              <a:rPr lang="en-US" altLang="ja-JP" sz="3600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ja-JP" sz="3600" dirty="0" smtClean="0">
                <a:latin typeface="Symbol" pitchFamily="18" charset="2"/>
                <a:cs typeface="Times New Roman" pitchFamily="18" charset="0"/>
              </a:rPr>
              <a:t>-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ja-JP" sz="36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3600" dirty="0">
                <a:latin typeface="Symbol" pitchFamily="18" charset="2"/>
                <a:cs typeface="Times New Roman" pitchFamily="18" charset="0"/>
              </a:rPr>
              <a:t> -</a:t>
            </a:r>
            <a:r>
              <a:rPr lang="ja-JP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ja-JP" alt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3600" dirty="0" smtClean="0">
                <a:latin typeface="Times New Roman" pitchFamily="18" charset="0"/>
                <a:cs typeface="Times New Roman" pitchFamily="18" charset="0"/>
              </a:rPr>
              <a:t>= 0</a:t>
            </a:r>
            <a:endParaRPr lang="en-US" altLang="ja-JP" sz="3600" i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角丸四角形 17"/>
              <p:cNvSpPr/>
              <p:nvPr/>
            </p:nvSpPr>
            <p:spPr>
              <a:xfrm>
                <a:off x="4800600" y="5159055"/>
                <a:ext cx="4056681" cy="1013145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6800" rtlCol="0" anchor="ctr"/>
              <a:lstStyle/>
              <a:p>
                <a:pPr algn="ctr"/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altLang="ja-JP" sz="3200" baseline="-25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ja-JP" sz="3200" baseline="-25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ja-JP" sz="3200" dirty="0" smtClean="0">
                    <a:latin typeface="Symbol" pitchFamily="18" charset="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ja-JP" sz="3200" b="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𝐿</m:t>
                        </m:r>
                        <m:r>
                          <a:rPr lang="en-US" altLang="ja-JP" sz="3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sz="3200" i="1" smtClean="0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/>
                                <a:cs typeface="Times New Roman" pitchFamily="18" charset="0"/>
                              </a:rPr>
                              <m:t>+4(</m:t>
                            </m:r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𝑔</m:t>
                            </m:r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ja-JP" sz="3200" i="1" smtClean="0">
                                <a:solidFill>
                                  <a:srgbClr val="7030A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𝐾</m:t>
                            </m:r>
                            <m:r>
                              <a:rPr lang="en-US" altLang="ja-JP" sz="3200" b="0" i="1" smtClean="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ja-JP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角丸四角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159055"/>
                <a:ext cx="4056681" cy="1013145"/>
              </a:xfrm>
              <a:prstGeom prst="roundRect">
                <a:avLst/>
              </a:prstGeom>
              <a:blipFill rotWithShape="1">
                <a:blip r:embed="rId2"/>
                <a:stretch>
                  <a:fillRect b="-175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下矢印 18"/>
          <p:cNvSpPr/>
          <p:nvPr/>
        </p:nvSpPr>
        <p:spPr>
          <a:xfrm>
            <a:off x="3429000" y="2269638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962400" y="2193438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rgbClr val="0070C0"/>
                </a:solidFill>
              </a:rPr>
              <a:t>移項して整理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下矢印 22"/>
          <p:cNvSpPr/>
          <p:nvPr/>
        </p:nvSpPr>
        <p:spPr>
          <a:xfrm rot="16200000">
            <a:off x="3469333" y="4988868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  <a:scene3d>
            <a:camera prst="orthographicFront">
              <a:rot lat="0" lon="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072640" y="4903628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B0F0"/>
                </a:solidFill>
              </a:rPr>
              <a:t>固有値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《</a:t>
            </a:r>
            <a:r>
              <a:rPr lang="ja-JP" altLang="en-US" dirty="0" smtClean="0"/>
              <a:t>復習</a:t>
            </a:r>
            <a:r>
              <a:rPr lang="en-US" altLang="ja-JP" dirty="0" smtClean="0"/>
              <a:t>》 2</a:t>
            </a:r>
            <a:r>
              <a:rPr lang="ja-JP" altLang="en-US" dirty="0" smtClean="0"/>
              <a:t>次方程式と複素数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dirty="0" smtClean="0"/>
                  <a:t>虚数 </a:t>
                </a:r>
                <a:r>
                  <a:rPr lang="ja-JP" altLang="en-US" dirty="0" smtClean="0"/>
                  <a:t>・</a:t>
                </a:r>
                <a:r>
                  <a:rPr lang="ja-JP" altLang="en-US" dirty="0"/>
                  <a:t>・</a:t>
                </a:r>
                <a:r>
                  <a:rPr lang="ja-JP" altLang="en-US" dirty="0" smtClean="0"/>
                  <a:t>・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𝑖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rad>
                  </m:oMath>
                </a14:m>
                <a:r>
                  <a:rPr kumimoji="1" lang="ja-JP" altLang="en-US" dirty="0" smtClean="0"/>
                  <a:t>　</a:t>
                </a:r>
                <a:r>
                  <a:rPr kumimoji="1" lang="ja-JP" altLang="en-US" sz="2400" dirty="0" smtClean="0"/>
                  <a:t>ゆえに</a:t>
                </a:r>
                <a:r>
                  <a:rPr lang="ja-JP" altLang="en-US" sz="2400" dirty="0" smtClean="0"/>
                  <a:t>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</a:rPr>
                      <m:t>=−1</m:t>
                    </m:r>
                  </m:oMath>
                </a14:m>
                <a:r>
                  <a:rPr kumimoji="1" lang="ja-JP" altLang="en-US" dirty="0" smtClean="0">
                    <a:latin typeface="Times New Roman" pitchFamily="18" charset="0"/>
                    <a:cs typeface="Times New Roman" pitchFamily="18" charset="0"/>
                  </a:rPr>
                  <a:t>　</a:t>
                </a:r>
                <a:r>
                  <a:rPr lang="en-US" altLang="ja-JP" sz="2800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</a:t>
                </a:r>
                <a:r>
                  <a:rPr kumimoji="1" lang="ja-JP" altLang="en-US" sz="2800" dirty="0" smtClean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空想</a:t>
                </a:r>
                <a:endParaRPr kumimoji="1" lang="en-US" altLang="ja-JP" sz="2800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ja-JP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ja-JP" b="0" i="1" smtClean="0">
                            <a:latin typeface="Cambria Math"/>
                            <a:cs typeface="Times New Roman" pitchFamily="18" charset="0"/>
                          </a:rPr>
                          <m:t>−3</m:t>
                        </m:r>
                      </m:e>
                    </m:rad>
                    <m:r>
                      <a:rPr kumimoji="1" lang="en-US" altLang="ja-JP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⋅</m:t>
                        </m:r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</m:e>
                    </m:rad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</m:e>
                    </m:rad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3</m:t>
                        </m:r>
                      </m:e>
                    </m:rad>
                    <m:r>
                      <a:rPr lang="en-US" altLang="ja-JP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endParaRPr kumimoji="1" lang="en-US" altLang="ja-JP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ja-JP" altLang="en-US" dirty="0" smtClean="0">
                    <a:latin typeface="Times New Roman" pitchFamily="18" charset="0"/>
                    <a:cs typeface="Times New Roman" pitchFamily="18" charset="0"/>
                  </a:rPr>
                  <a:t>２次方程式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dirty="0" smtClean="0">
                            <a:latin typeface="Cambria Math"/>
                            <a:cs typeface="Times New Roman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b="0" i="1" dirty="0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i="1" dirty="0" smtClean="0">
                        <a:latin typeface="Cambria Math"/>
                        <a:cs typeface="Times New Roman" pitchFamily="18" charset="0"/>
                      </a:rPr>
                      <m:t>+</m:t>
                    </m:r>
                    <m:r>
                      <a:rPr kumimoji="1" lang="en-US" altLang="ja-JP" i="1" dirty="0" smtClean="0">
                        <a:latin typeface="Cambria Math"/>
                        <a:cs typeface="Times New Roman" pitchFamily="18" charset="0"/>
                      </a:rPr>
                      <m:t>𝑠</m:t>
                    </m:r>
                    <m:r>
                      <a:rPr kumimoji="1" lang="en-US" altLang="ja-JP" i="1" dirty="0" smtClean="0">
                        <a:latin typeface="Cambria Math"/>
                        <a:cs typeface="Times New Roman" pitchFamily="18" charset="0"/>
                      </a:rPr>
                      <m:t> +1 = 0</m:t>
                    </m:r>
                  </m:oMath>
                </a14:m>
                <a:r>
                  <a:rPr kumimoji="1" lang="en-US" altLang="ja-JP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1" lang="ja-JP" altLang="en-US" dirty="0" smtClean="0">
                    <a:latin typeface="Times New Roman" pitchFamily="18" charset="0"/>
                    <a:cs typeface="Times New Roman" pitchFamily="18" charset="0"/>
                  </a:rPr>
                  <a:t>の解</a:t>
                </a:r>
                <a:endParaRPr kumimoji="1" lang="en-US" altLang="ja-JP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  <a:cs typeface="Times New Roman" pitchFamily="18" charset="0"/>
                      </a:rPr>
                      <m:t>𝑠</m:t>
                    </m:r>
                    <m:r>
                      <a:rPr kumimoji="1" lang="en-US" altLang="ja-JP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  <m:r>
                          <a:rPr kumimoji="1"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kumimoji="1"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kumimoji="1" lang="en-US" altLang="ja-JP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−4⋅</m:t>
                            </m:r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1</m:t>
                            </m:r>
                          </m:e>
                        </m:rad>
                      </m:num>
                      <m:den>
                        <m:r>
                          <a:rPr kumimoji="1" lang="en-US" altLang="ja-JP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−3</m:t>
                            </m:r>
                          </m:e>
                        </m:rad>
                      </m:num>
                      <m:den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f>
                      <m:fPr>
                        <m:ctrlPr>
                          <a:rPr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ja-JP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endParaRPr lang="en-US" altLang="ja-JP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 smtClean="0">
                    <a:latin typeface="Times New Roman" pitchFamily="18" charset="0"/>
                    <a:cs typeface="Times New Roman" pitchFamily="18" charset="0"/>
                  </a:rPr>
                  <a:t>解は一般に，複素数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ja-JP" altLang="en-US" b="0" i="1" smtClean="0">
                            <a:latin typeface="Cambria Math"/>
                            <a:cs typeface="Times New Roman" pitchFamily="18" charset="0"/>
                          </a:rPr>
                          <m:t>数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ja-JP" altLang="en-US" b="0" i="1" smtClean="0">
                            <a:latin typeface="Cambria Math"/>
                            <a:cs typeface="Times New Roman" pitchFamily="18" charset="0"/>
                          </a:rPr>
                          <m:t>数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endParaRPr lang="en-US" altLang="ja-JP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648200"/>
              </a:xfrm>
              <a:blipFill rotWithShape="1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33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00B0F0"/>
                </a:solidFill>
              </a:rPr>
              <a:t>固有値の数値例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19400"/>
                <a:ext cx="8229600" cy="2438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dirty="0" smtClean="0">
                    <a:latin typeface="Times New Roman" pitchFamily="18" charset="0"/>
                    <a:cs typeface="Times New Roman" pitchFamily="18" charset="0"/>
                  </a:rPr>
                  <a:t>① </a:t>
                </a: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</a:rPr>
                  <a:t>K=</a:t>
                </a:r>
                <a:r>
                  <a:rPr lang="en-US" altLang="ja-JP" dirty="0">
                    <a:latin typeface="Times New Roman" pitchFamily="18" charset="0"/>
                    <a:cs typeface="Times New Roman" pitchFamily="18" charset="0"/>
                  </a:rPr>
                  <a:t>20</a:t>
                </a: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ja-JP" i="1" dirty="0" smtClean="0">
                    <a:latin typeface="Times New Roman" pitchFamily="18" charset="0"/>
                    <a:cs typeface="Times New Roman" pitchFamily="18" charset="0"/>
                  </a:rPr>
                  <a:t>L=</a:t>
                </a:r>
                <a:r>
                  <a:rPr lang="en-US" altLang="ja-JP" dirty="0" smtClean="0">
                    <a:latin typeface="Times New Roman" pitchFamily="18" charset="0"/>
                    <a:cs typeface="Times New Roman" pitchFamily="18" charset="0"/>
                  </a:rPr>
                  <a:t>9</a:t>
                </a:r>
                <a:r>
                  <a:rPr lang="ja-JP" altLang="en-US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ja-JP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	</a:t>
                </a:r>
                <a:r>
                  <a:rPr lang="en-US" altLang="ja-JP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</a:t>
                </a:r>
                <a:r>
                  <a:rPr lang="en-US" altLang="ja-JP" dirty="0" smtClean="0"/>
                  <a:t> </a:t>
                </a:r>
                <a:r>
                  <a:rPr lang="ja-JP" altLang="en-US" dirty="0"/>
                  <a:t>固有値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b="0" i="1" smtClean="0">
                        <a:latin typeface="Cambria Math"/>
                      </a:rPr>
                      <m:t>1.33,  −7.67</m:t>
                    </m:r>
                  </m:oMath>
                </a14:m>
                <a:r>
                  <a:rPr lang="en-US" altLang="ja-JP" dirty="0"/>
                  <a:t>	</a:t>
                </a:r>
                <a:r>
                  <a:rPr lang="ja-JP" altLang="en-US" sz="2800" dirty="0">
                    <a:solidFill>
                      <a:srgbClr val="00B0F0"/>
                    </a:solidFill>
                    <a:uFill>
                      <a:solidFill>
                        <a:srgbClr val="0070C0"/>
                      </a:solidFill>
                    </a:uFill>
                  </a:rPr>
                  <a:t>実部</a:t>
                </a:r>
                <a:r>
                  <a:rPr lang="ja-JP" altLang="en-US" sz="2800" dirty="0" smtClean="0">
                    <a:solidFill>
                      <a:srgbClr val="00B0F0"/>
                    </a:solidFill>
                    <a:uFill>
                      <a:solidFill>
                        <a:srgbClr val="0070C0"/>
                      </a:solidFill>
                    </a:uFill>
                  </a:rPr>
                  <a:t>－だけ</a:t>
                </a:r>
                <a:endParaRPr lang="en-US" altLang="ja-JP" sz="2800" dirty="0" smtClean="0">
                  <a:solidFill>
                    <a:srgbClr val="00B0F0"/>
                  </a:solidFill>
                  <a:uFill>
                    <a:solidFill>
                      <a:srgbClr val="0070C0"/>
                    </a:solidFill>
                  </a:uFill>
                </a:endParaRPr>
              </a:p>
              <a:p>
                <a:pPr marL="0" indent="0">
                  <a:buNone/>
                </a:pPr>
                <a:r>
                  <a:rPr lang="ja-JP" altLang="en-US" dirty="0" smtClean="0">
                    <a:latin typeface="Times New Roman" pitchFamily="18" charset="0"/>
                    <a:cs typeface="Times New Roman" pitchFamily="18" charset="0"/>
                  </a:rPr>
                  <a:t>② </a:t>
                </a: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</a:rPr>
                  <a:t>K=</a:t>
                </a:r>
                <a:r>
                  <a:rPr lang="en-US" altLang="ja-JP" dirty="0">
                    <a:latin typeface="Times New Roman" pitchFamily="18" charset="0"/>
                    <a:cs typeface="Times New Roman" pitchFamily="18" charset="0"/>
                  </a:rPr>
                  <a:t>20</a:t>
                </a: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</a:rPr>
                  <a:t>, L=</a:t>
                </a:r>
                <a:r>
                  <a:rPr lang="en-US" altLang="ja-JP" dirty="0">
                    <a:latin typeface="Times New Roman" pitchFamily="18" charset="0"/>
                    <a:cs typeface="Times New Roman" pitchFamily="18" charset="0"/>
                  </a:rPr>
                  <a:t>5</a:t>
                </a:r>
                <a:r>
                  <a:rPr lang="ja-JP" alt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ja-JP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ja-JP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	</a:t>
                </a:r>
                <a:r>
                  <a:rPr lang="en-US" altLang="ja-JP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</a:t>
                </a:r>
                <a:r>
                  <a:rPr lang="en-US" altLang="ja-JP" dirty="0"/>
                  <a:t> </a:t>
                </a:r>
                <a:r>
                  <a:rPr lang="ja-JP" altLang="en-US" dirty="0"/>
                  <a:t>固有値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−0.25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±1.99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ja-JP" altLang="en-US" dirty="0"/>
                  <a:t>　</a:t>
                </a:r>
                <a:r>
                  <a:rPr lang="ja-JP" altLang="en-US" sz="2800" dirty="0">
                    <a:solidFill>
                      <a:srgbClr val="00B0F0"/>
                    </a:solidFill>
                    <a:uFill>
                      <a:solidFill>
                        <a:srgbClr val="0070C0"/>
                      </a:solidFill>
                    </a:uFill>
                  </a:rPr>
                  <a:t>実部－，</a:t>
                </a:r>
                <a:r>
                  <a:rPr lang="ja-JP" altLang="en-US" sz="2800" dirty="0">
                    <a:solidFill>
                      <a:srgbClr val="FF00FF"/>
                    </a:solidFill>
                    <a:uFill>
                      <a:solidFill>
                        <a:srgbClr val="0070C0"/>
                      </a:solidFill>
                    </a:uFill>
                  </a:rPr>
                  <a:t>虚部≠</a:t>
                </a:r>
                <a:r>
                  <a:rPr lang="ja-JP" altLang="en-US" sz="2800" dirty="0" smtClean="0">
                    <a:solidFill>
                      <a:srgbClr val="FF00FF"/>
                    </a:solidFill>
                    <a:uFill>
                      <a:solidFill>
                        <a:srgbClr val="0070C0"/>
                      </a:solidFill>
                    </a:uFill>
                  </a:rPr>
                  <a:t>０</a:t>
                </a:r>
                <a:endParaRPr lang="en-US" altLang="ja-JP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19400"/>
                <a:ext cx="8229600" cy="2438400"/>
              </a:xfrm>
              <a:blipFill rotWithShape="1">
                <a:blip r:embed="rId2"/>
                <a:stretch>
                  <a:fillRect l="-1852" t="-4250" r="-370" b="-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E5E9-DB7F-45C6-B4ED-4ACF54A0100A}" type="slidenum">
              <a:rPr lang="en-US" altLang="ja-JP" smtClean="0"/>
              <a:t>36</a:t>
            </a:fld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4724400" y="146667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i="1" dirty="0" smtClean="0">
                <a:latin typeface="Times New Roman" pitchFamily="18" charset="0"/>
                <a:cs typeface="Times New Roman" pitchFamily="18" charset="0"/>
              </a:rPr>
              <a:t>K, L</a:t>
            </a:r>
            <a:r>
              <a:rPr lang="ja-JP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400" dirty="0"/>
              <a:t>… </a:t>
            </a:r>
            <a:r>
              <a:rPr lang="ja-JP" altLang="en-US" sz="2400" dirty="0" smtClean="0"/>
              <a:t>角度</a:t>
            </a:r>
            <a:r>
              <a:rPr lang="en-US" altLang="ja-JP" sz="2400" dirty="0" smtClean="0"/>
              <a:t>, </a:t>
            </a:r>
            <a:r>
              <a:rPr lang="ja-JP" altLang="en-US" sz="2400" dirty="0" smtClean="0"/>
              <a:t>角速度の</a:t>
            </a:r>
            <a:r>
              <a:rPr lang="ja-JP" altLang="en-US" sz="2400" dirty="0"/>
              <a:t>倍率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i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400" dirty="0" smtClean="0"/>
              <a:t>… </a:t>
            </a:r>
            <a:r>
              <a:rPr lang="ja-JP" altLang="en-US" sz="2400" dirty="0" smtClean="0"/>
              <a:t>重力加速度≒</a:t>
            </a:r>
            <a:r>
              <a:rPr lang="en-US" altLang="ja-JP" sz="24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9.8</a:t>
            </a: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角丸四角形 6"/>
              <p:cNvSpPr/>
              <p:nvPr/>
            </p:nvSpPr>
            <p:spPr>
              <a:xfrm>
                <a:off x="533400" y="1560264"/>
                <a:ext cx="4056681" cy="1013145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6800" rtlCol="0" anchor="ctr"/>
              <a:lstStyle/>
              <a:p>
                <a:pPr algn="ctr"/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altLang="ja-JP" sz="3200" baseline="-25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altLang="ja-JP" sz="3200" baseline="-250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ja-JP" sz="3200" baseline="-25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ja-JP" sz="3200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r>
                  <a:rPr lang="en-US" altLang="ja-JP" sz="3200" dirty="0" smtClean="0">
                    <a:latin typeface="Symbol" pitchFamily="18" charset="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ja-JP" sz="3200" b="0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𝐿</m:t>
                        </m:r>
                        <m:r>
                          <a:rPr lang="en-US" altLang="ja-JP" sz="3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sz="3200" i="1" smtClean="0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3200" b="0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altLang="ja-JP" sz="3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3200" b="0" i="1" smtClean="0">
                                <a:latin typeface="Cambria Math"/>
                                <a:cs typeface="Times New Roman" pitchFamily="18" charset="0"/>
                              </a:rPr>
                              <m:t>+4(</m:t>
                            </m:r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𝑔</m:t>
                            </m:r>
                            <m:r>
                              <a:rPr lang="en-US" altLang="ja-JP" sz="3200" i="1">
                                <a:latin typeface="Cambria Math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n-US" altLang="ja-JP" sz="3200" i="1" smtClean="0">
                                <a:solidFill>
                                  <a:srgbClr val="7030A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𝐾</m:t>
                            </m:r>
                            <m:r>
                              <a:rPr lang="en-US" altLang="ja-JP" sz="3200" b="0" i="1" smtClean="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en-US" altLang="ja-JP" sz="3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ja-JP" altLang="en-US" sz="3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角丸四角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60264"/>
                <a:ext cx="4056681" cy="1013145"/>
              </a:xfrm>
              <a:prstGeom prst="roundRect">
                <a:avLst/>
              </a:prstGeom>
              <a:blipFill rotWithShape="1">
                <a:blip r:embed="rId3"/>
                <a:stretch>
                  <a:fillRect b="-1765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 rot="16200000">
            <a:off x="4307533" y="5707678"/>
            <a:ext cx="457200" cy="385465"/>
          </a:xfrm>
          <a:prstGeom prst="dow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15838" y="5638800"/>
            <a:ext cx="379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分類表と照合すると・・・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フィードバック制御ＯＮ のダイナミクス</a:t>
            </a:r>
            <a:endParaRPr kumimoji="1" lang="ja-JP" altLang="en-US" dirty="0"/>
          </a:p>
        </p:txBody>
      </p:sp>
      <p:sp>
        <p:nvSpPr>
          <p:cNvPr id="16" name="コンテンツ プレースホルダー 15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①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倒れ角が，単調に → ０．（単調に立つ）</a:t>
            </a:r>
            <a:endParaRPr lang="en-US" altLang="ja-JP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②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振動しながら</a:t>
            </a:r>
            <a:r>
              <a:rPr lang="ja-JP" altLang="en-US" dirty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ja-JP" altLang="en-US" dirty="0" smtClean="0">
                <a:latin typeface="Times New Roman" pitchFamily="18" charset="0"/>
                <a:cs typeface="Times New Roman" pitchFamily="18" charset="0"/>
              </a:rPr>
              <a:t>０．（振動しながら立つ）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教員免許講習　機械工学</a:t>
            </a:r>
            <a:endParaRPr lang="en-US" altLang="ja-JP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37</a:t>
            </a:fld>
            <a:endParaRPr lang="en-US" altLang="ja-JP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440230"/>
              </p:ext>
            </p:extLst>
          </p:nvPr>
        </p:nvGraphicFramePr>
        <p:xfrm>
          <a:off x="533400" y="1371600"/>
          <a:ext cx="8077200" cy="3602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631"/>
                <a:gridCol w="3006969"/>
                <a:gridCol w="28956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solidFill>
                            <a:schemeClr val="bg1"/>
                          </a:solidFill>
                        </a:rPr>
                        <a:t>分類表</a:t>
                      </a:r>
                      <a:endParaRPr kumimoji="1" lang="en-US" altLang="ja-JP" sz="2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虚部＝０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虚部</a:t>
                      </a:r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  <a:latin typeface="ＭＳ ゴシック" pitchFamily="49" charset="-128"/>
                          <a:ea typeface="ＭＳ ゴシック" pitchFamily="49" charset="-128"/>
                        </a:rPr>
                        <a:t>≠０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ＭＳ ゴシック" pitchFamily="49" charset="-128"/>
                        <a:ea typeface="ＭＳ ゴシック" pitchFamily="49" charset="-128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実部が全て（－）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/>
                        <a:t>単調減衰</a:t>
                      </a:r>
                      <a:endParaRPr kumimoji="1" lang="en-US" altLang="ja-JP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減衰振動</a:t>
                      </a:r>
                      <a:endParaRPr kumimoji="1" lang="ja-JP" altLang="en-US" b="1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実部が０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1068648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実部が１つでも（＋）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発散振動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54" y="1880187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80187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2" y="4016253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4016253"/>
            <a:ext cx="1323865" cy="8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9" y="2937261"/>
            <a:ext cx="1323865" cy="848355"/>
          </a:xfrm>
          <a:prstGeom prst="rect">
            <a:avLst/>
          </a:prstGeom>
          <a:noFill/>
          <a:ln>
            <a:noFill/>
          </a:ln>
          <a:effectLst>
            <a:reflection stA="11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/楕円 2"/>
          <p:cNvSpPr/>
          <p:nvPr/>
        </p:nvSpPr>
        <p:spPr>
          <a:xfrm>
            <a:off x="334506" y="1942179"/>
            <a:ext cx="2133600" cy="7106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2743200" y="3914013"/>
            <a:ext cx="2971800" cy="107721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59221" y="4153031"/>
            <a:ext cx="1034257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00B050"/>
                </a:solidFill>
              </a:rPr>
              <a:t>ＯＦＦ</a:t>
            </a:r>
            <a:endParaRPr lang="ja-JP" altLang="en-US" sz="3200" dirty="0">
              <a:solidFill>
                <a:srgbClr val="00B05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360379" y="2552832"/>
            <a:ext cx="631098" cy="136118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5410200" y="2652792"/>
            <a:ext cx="1905000" cy="12612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5715000" y="3172611"/>
            <a:ext cx="23647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ja-JP" altLang="en-US" sz="2800" dirty="0" smtClean="0">
                <a:latin typeface="Times New Roman" pitchFamily="18" charset="0"/>
                <a:cs typeface="Times New Roman" pitchFamily="18" charset="0"/>
              </a:rPr>
              <a:t>② </a:t>
            </a:r>
            <a:r>
              <a:rPr lang="en-US" altLang="ja-JP" sz="2800" i="1" dirty="0">
                <a:latin typeface="Times New Roman" pitchFamily="18" charset="0"/>
                <a:cs typeface="Times New Roman" pitchFamily="18" charset="0"/>
              </a:rPr>
              <a:t>K=</a:t>
            </a:r>
            <a:r>
              <a:rPr lang="en-US" altLang="ja-JP" sz="2800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ja-JP" sz="2800" i="1" dirty="0">
                <a:latin typeface="Times New Roman" pitchFamily="18" charset="0"/>
                <a:cs typeface="Times New Roman" pitchFamily="18" charset="0"/>
              </a:rPr>
              <a:t>, L=</a:t>
            </a:r>
            <a:r>
              <a:rPr lang="en-US" altLang="ja-JP" sz="28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ja-JP" altLang="en-US" sz="28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ja-JP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048000" y="3010031"/>
            <a:ext cx="23647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ja-JP" altLang="en-US" sz="2800" dirty="0" smtClean="0">
                <a:latin typeface="Times New Roman" pitchFamily="18" charset="0"/>
                <a:cs typeface="Times New Roman" pitchFamily="18" charset="0"/>
              </a:rPr>
              <a:t>① </a:t>
            </a:r>
            <a:r>
              <a:rPr lang="en-US" altLang="ja-JP" sz="2800" i="1" dirty="0">
                <a:latin typeface="Times New Roman" pitchFamily="18" charset="0"/>
                <a:cs typeface="Times New Roman" pitchFamily="18" charset="0"/>
              </a:rPr>
              <a:t>K=</a:t>
            </a:r>
            <a:r>
              <a:rPr lang="en-US" altLang="ja-JP" sz="2800" dirty="0"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ja-JP" sz="28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ja-JP" sz="2800" i="1" dirty="0" smtClean="0">
                <a:latin typeface="Times New Roman" pitchFamily="18" charset="0"/>
                <a:cs typeface="Times New Roman" pitchFamily="18" charset="0"/>
              </a:rPr>
              <a:t>L=</a:t>
            </a:r>
            <a:r>
              <a:rPr lang="en-US" altLang="ja-JP" sz="2800" dirty="0" smtClean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ja-JP" alt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ja-JP" sz="28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7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授業のまとめ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様々な動き方（時間変動）を，ダイナミクスと総称する．</a:t>
            </a:r>
            <a:endParaRPr lang="en-US" altLang="ja-JP" dirty="0" smtClean="0"/>
          </a:p>
          <a:p>
            <a:r>
              <a:rPr lang="ja-JP" altLang="en-US" dirty="0" smtClean="0"/>
              <a:t>ダイナミクスを５種類に類別し，これらを模倣できるモデルを構成した．</a:t>
            </a:r>
            <a:endParaRPr lang="en-US" altLang="ja-JP" dirty="0" smtClean="0"/>
          </a:p>
          <a:p>
            <a:r>
              <a:rPr lang="ja-JP" altLang="en-US" dirty="0" smtClean="0"/>
              <a:t>離散時間のダイナミクスを，等比数列の公比で分類した．</a:t>
            </a:r>
            <a:endParaRPr lang="en-US" altLang="ja-JP" dirty="0" smtClean="0"/>
          </a:p>
          <a:p>
            <a:r>
              <a:rPr lang="ja-JP" altLang="en-US" dirty="0" smtClean="0"/>
              <a:t>連続時間のダイナミクスを，複素数（固有値）で分類し，立位ロボットを複素数で設計した．</a:t>
            </a:r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E5E9-DB7F-45C6-B4ED-4ACF54A0100A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7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数学という空想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/>
                  <a:t>数列はまだしも，複素数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/>
                      </a:rPr>
                      <m:t>𝛼</m:t>
                    </m:r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ja-JP" altLang="en-US" i="1">
                        <a:latin typeface="Cambria Math"/>
                      </a:rPr>
                      <m:t>𝛽</m:t>
                    </m:r>
                    <m:r>
                      <a:rPr lang="en-US" altLang="ja-JP" i="1">
                        <a:latin typeface="Cambria Math"/>
                      </a:rPr>
                      <m:t>𝑖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err="1"/>
                  <a:t>て</a:t>
                </a:r>
                <a:r>
                  <a:rPr lang="ja-JP" altLang="en-US" dirty="0"/>
                  <a:t>何？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虚数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𝑖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rad>
                  </m:oMath>
                </a14:m>
                <a:r>
                  <a:rPr lang="ja-JP" altLang="en-US" dirty="0">
                    <a:sym typeface="Wingdings" pitchFamily="2" charset="2"/>
                  </a:rPr>
                  <a:t>　</a:t>
                </a:r>
                <a:r>
                  <a:rPr lang="en-US" altLang="ja-JP" dirty="0" smtClean="0">
                    <a:solidFill>
                      <a:srgbClr val="FF0000"/>
                    </a:solidFill>
                    <a:sym typeface="Wingdings" pitchFamily="2" charset="2"/>
                  </a:rPr>
                  <a:t> </a:t>
                </a:r>
                <a:r>
                  <a:rPr lang="ja-JP" altLang="en-US" dirty="0" smtClean="0">
                    <a:solidFill>
                      <a:srgbClr val="FF0000"/>
                    </a:solidFill>
                    <a:sym typeface="Wingdings" pitchFamily="2" charset="2"/>
                  </a:rPr>
                  <a:t>こんなもの実在するのか？</a:t>
                </a:r>
                <a:endParaRPr lang="ja-JP" alt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ja-JP" altLang="en-US" dirty="0"/>
                  <a:t>不思議なことに，現実を説明できる．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ダイナミクスはその一例</a:t>
                </a:r>
                <a:r>
                  <a:rPr lang="ja-JP" altLang="en-US" dirty="0" smtClean="0"/>
                  <a:t>．</a:t>
                </a:r>
                <a:endParaRPr lang="en-US" altLang="ja-JP" dirty="0" smtClean="0"/>
              </a:p>
              <a:p>
                <a:pPr lvl="2"/>
                <a:endParaRPr lang="ja-JP" altLang="en-US" dirty="0"/>
              </a:p>
              <a:p>
                <a:r>
                  <a:rPr kumimoji="1" lang="ja-JP" altLang="en-US" dirty="0" smtClean="0"/>
                  <a:t>数学は，紙に文字で書く空想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小説と同じく，実在しないものも記述できる．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違いは客観性．</a:t>
                </a:r>
                <a:r>
                  <a:rPr lang="ja-JP" altLang="en-US" dirty="0"/>
                  <a:t>数学による空想（</a:t>
                </a:r>
                <a:r>
                  <a:rPr lang="ja-JP" altLang="en-US" dirty="0" smtClean="0"/>
                  <a:t>計算）では，個人差を排除できる</a:t>
                </a:r>
                <a:r>
                  <a:rPr lang="ja-JP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．</a:t>
                </a:r>
                <a:endParaRPr lang="en-US" altLang="ja-JP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70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ja-JP" altLang="en-US" dirty="0" smtClean="0"/>
              <a:t>空想の使い方 </a:t>
            </a:r>
            <a:r>
              <a:rPr lang="en-US" altLang="ja-JP" dirty="0" smtClean="0"/>
              <a:t>― </a:t>
            </a:r>
            <a:r>
              <a:rPr lang="ja-JP" altLang="en-US" dirty="0" smtClean="0"/>
              <a:t>モデル化</a:t>
            </a:r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TW" altLang="en-US" smtClean="0"/>
              <a:t>教員免許講習　機械工学</a:t>
            </a:r>
            <a:endParaRPr lang="en-US" altLang="ja-JP" dirty="0"/>
          </a:p>
        </p:txBody>
      </p:sp>
      <p:sp>
        <p:nvSpPr>
          <p:cNvPr id="8" name="メモ 7"/>
          <p:cNvSpPr/>
          <p:nvPr/>
        </p:nvSpPr>
        <p:spPr>
          <a:xfrm>
            <a:off x="5823228" y="1371600"/>
            <a:ext cx="2510624" cy="246322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29000" y="1466419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/>
              <a:t>現実</a:t>
            </a:r>
            <a:endParaRPr lang="en-US" altLang="ja-JP" sz="3200" dirty="0"/>
          </a:p>
        </p:txBody>
      </p:sp>
      <p:sp>
        <p:nvSpPr>
          <p:cNvPr id="14" name="正方形/長方形 13"/>
          <p:cNvSpPr/>
          <p:nvPr/>
        </p:nvSpPr>
        <p:spPr>
          <a:xfrm>
            <a:off x="6172200" y="177742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FF0000"/>
                </a:solidFill>
              </a:rPr>
              <a:t>数式表現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174858" y="3149025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計算結果</a:t>
            </a:r>
            <a:endParaRPr lang="en-US" altLang="ja-JP" sz="3200" dirty="0"/>
          </a:p>
        </p:txBody>
      </p:sp>
      <p:sp>
        <p:nvSpPr>
          <p:cNvPr id="16" name="下矢印 15"/>
          <p:cNvSpPr/>
          <p:nvPr/>
        </p:nvSpPr>
        <p:spPr>
          <a:xfrm>
            <a:off x="6295230" y="2476068"/>
            <a:ext cx="1585397" cy="660113"/>
          </a:xfrm>
          <a:prstGeom prst="downArrow">
            <a:avLst>
              <a:gd name="adj1" fmla="val 65116"/>
              <a:gd name="adj2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dirty="0" smtClean="0">
                <a:solidFill>
                  <a:srgbClr val="00B0F0"/>
                </a:solidFill>
              </a:rPr>
              <a:t>計算</a:t>
            </a:r>
            <a:endParaRPr kumimoji="1" lang="ja-JP" altLang="en-US" sz="2400" dirty="0">
              <a:solidFill>
                <a:srgbClr val="00B0F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24400" y="1466419"/>
            <a:ext cx="1005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空想</a:t>
            </a:r>
            <a:endParaRPr lang="en-US" altLang="ja-JP" sz="3200" dirty="0"/>
          </a:p>
        </p:txBody>
      </p:sp>
      <p:cxnSp>
        <p:nvCxnSpPr>
          <p:cNvPr id="19" name="直線コネクタ 18"/>
          <p:cNvCxnSpPr/>
          <p:nvPr/>
        </p:nvCxnSpPr>
        <p:spPr>
          <a:xfrm>
            <a:off x="4541817" y="1447800"/>
            <a:ext cx="0" cy="4953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114800" y="2743200"/>
            <a:ext cx="156966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</a:rPr>
              <a:t>モデル化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7" name="雲 6"/>
          <p:cNvSpPr/>
          <p:nvPr/>
        </p:nvSpPr>
        <p:spPr>
          <a:xfrm>
            <a:off x="368300" y="1981200"/>
            <a:ext cx="3365500" cy="40132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endParaRPr lang="en-US" altLang="ja-JP" sz="3200" dirty="0" smtClean="0">
              <a:solidFill>
                <a:schemeClr val="tx1"/>
              </a:solidFill>
            </a:endParaRPr>
          </a:p>
          <a:p>
            <a:pPr algn="ctr"/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endParaRPr kumimoji="1" lang="en-US" altLang="ja-JP" sz="3200" dirty="0" smtClean="0">
              <a:solidFill>
                <a:schemeClr val="tx1"/>
              </a:solidFill>
            </a:endParaRPr>
          </a:p>
        </p:txBody>
      </p:sp>
      <p:pic>
        <p:nvPicPr>
          <p:cNvPr id="9" name="quatphys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3200400"/>
            <a:ext cx="2133600" cy="1600200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3733800" y="2209800"/>
            <a:ext cx="25146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776016" y="25146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実現象</a:t>
            </a:r>
            <a:endParaRPr lang="en-US" altLang="ja-JP" sz="32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381107" y="5181600"/>
            <a:ext cx="180049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0000FF"/>
                </a:solidFill>
              </a:rPr>
              <a:t>予測・評価</a:t>
            </a:r>
            <a:endParaRPr lang="en-US" altLang="ja-JP" sz="2800" dirty="0">
              <a:solidFill>
                <a:srgbClr val="0000FF"/>
              </a:solidFill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581400" y="4800600"/>
            <a:ext cx="1905000" cy="533400"/>
          </a:xfrm>
          <a:prstGeom prst="straightConnector1">
            <a:avLst/>
          </a:prstGeom>
          <a:ln w="76200"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6781800" y="3682426"/>
            <a:ext cx="262701" cy="73717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010400" y="3896380"/>
            <a:ext cx="18004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rgbClr val="00B050"/>
                </a:solidFill>
              </a:rPr>
              <a:t>解釈・作図</a:t>
            </a:r>
            <a:endParaRPr lang="en-US" altLang="ja-JP" sz="2800" dirty="0">
              <a:solidFill>
                <a:srgbClr val="00B050"/>
              </a:solidFill>
            </a:endParaRPr>
          </a:p>
        </p:txBody>
      </p:sp>
      <p:pic>
        <p:nvPicPr>
          <p:cNvPr id="28" name="quattop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1458" y="4498458"/>
            <a:ext cx="1826142" cy="1826142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5887349" y="1371600"/>
            <a:ext cx="2382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dirty="0" smtClean="0"/>
              <a:t>紙鉛筆・コンピュータ</a:t>
            </a:r>
            <a:endParaRPr lang="en-US" altLang="ja-JP" sz="20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414266" y="1492984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B0F0"/>
                </a:solidFill>
              </a:rPr>
              <a:t>自由な空想</a:t>
            </a:r>
            <a:endParaRPr kumimoji="1" lang="ja-JP" altLang="en-US" sz="2400" dirty="0">
              <a:solidFill>
                <a:srgbClr val="00B0F0"/>
              </a:solidFill>
            </a:endParaRPr>
          </a:p>
        </p:txBody>
      </p:sp>
      <p:cxnSp>
        <p:nvCxnSpPr>
          <p:cNvPr id="51" name="直線矢印コネクタ 50"/>
          <p:cNvCxnSpPr>
            <a:stCxn id="47" idx="1"/>
          </p:cNvCxnSpPr>
          <p:nvPr/>
        </p:nvCxnSpPr>
        <p:spPr>
          <a:xfrm flipH="1">
            <a:off x="7467600" y="2308592"/>
            <a:ext cx="946666" cy="265172"/>
          </a:xfrm>
          <a:prstGeom prst="straightConnector1">
            <a:avLst/>
          </a:prstGeom>
          <a:ln w="381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スライド番号プレースホルダー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E5E9-DB7F-45C6-B4ED-4ACF54A0100A}" type="slidenum">
              <a:rPr lang="en-US" altLang="ja-JP" smtClean="0"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38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79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講義の内容</a:t>
            </a:r>
          </a:p>
        </p:txBody>
      </p:sp>
      <p:sp>
        <p:nvSpPr>
          <p:cNvPr id="4099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ＭＳ Ｐゴシック" charset="-128"/>
              <a:buAutoNum type="circleNumDbPlain"/>
            </a:pPr>
            <a:r>
              <a:rPr lang="ja-JP" altLang="en-US" dirty="0" smtClean="0"/>
              <a:t>ダイナミクスの実例</a:t>
            </a:r>
          </a:p>
          <a:p>
            <a:pPr marL="514350" indent="-514350">
              <a:buFont typeface="ＭＳ Ｐゴシック" charset="-128"/>
              <a:buAutoNum type="circleNumDbPlain"/>
            </a:pPr>
            <a:r>
              <a:rPr lang="ja-JP" altLang="en-US" dirty="0" smtClean="0"/>
              <a:t>ダイナミクスの分類</a:t>
            </a:r>
            <a:endParaRPr lang="en-US" altLang="ja-JP" dirty="0" smtClean="0"/>
          </a:p>
          <a:p>
            <a:pPr marL="514350" indent="-514350">
              <a:buFont typeface="ＭＳ Ｐゴシック" charset="-128"/>
              <a:buAutoNum type="circleNumDbPlain"/>
            </a:pPr>
            <a:r>
              <a:rPr lang="ja-JP" altLang="en-US" dirty="0" smtClean="0"/>
              <a:t>ダイナミクスのモデル化</a:t>
            </a:r>
          </a:p>
          <a:p>
            <a:pPr marL="914400" lvl="1" indent="-514350"/>
            <a:r>
              <a:rPr lang="ja-JP" altLang="en-US" dirty="0" smtClean="0"/>
              <a:t>離散時間モデル</a:t>
            </a:r>
            <a:r>
              <a:rPr lang="en-US" altLang="ja-JP" dirty="0" smtClean="0"/>
              <a:t>		※</a:t>
            </a:r>
            <a:r>
              <a:rPr lang="ja-JP" altLang="en-US" dirty="0" smtClean="0"/>
              <a:t>等比数列</a:t>
            </a:r>
            <a:endParaRPr lang="en-US" altLang="ja-JP" dirty="0" smtClean="0"/>
          </a:p>
          <a:p>
            <a:pPr marL="914400" lvl="1" indent="-514350"/>
            <a:r>
              <a:rPr lang="ja-JP" altLang="en-US" dirty="0" smtClean="0"/>
              <a:t>連続時間モデル</a:t>
            </a:r>
            <a:r>
              <a:rPr lang="en-US" altLang="ja-JP" dirty="0" smtClean="0"/>
              <a:t>		※</a:t>
            </a:r>
            <a:r>
              <a:rPr lang="ja-JP" altLang="en-US" dirty="0" smtClean="0"/>
              <a:t>複素数</a:t>
            </a:r>
          </a:p>
          <a:p>
            <a:pPr marL="514350" indent="-514350">
              <a:buFont typeface="ＭＳ Ｐゴシック" charset="-128"/>
              <a:buAutoNum type="circleNumDbPlain"/>
            </a:pPr>
            <a:r>
              <a:rPr lang="ja-JP" altLang="en-US" dirty="0"/>
              <a:t>まとめ</a:t>
            </a:r>
            <a:endParaRPr lang="ja-JP" altLang="en-US" dirty="0" smtClean="0"/>
          </a:p>
        </p:txBody>
      </p:sp>
      <p:sp>
        <p:nvSpPr>
          <p:cNvPr id="4100" name="フッター プレースホルダー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kumimoji="0" lang="zh-TW" altLang="en-US" smtClean="0"/>
              <a:t>教員免許講習　機械工学</a:t>
            </a:r>
            <a:endParaRPr kumimoji="0" lang="en-US" altLang="ja-JP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cap="none" dirty="0" smtClean="0"/>
              <a:t>ダイナミクスの実例</a:t>
            </a:r>
            <a:endParaRPr kumimoji="1" lang="ja-JP" altLang="en-US" sz="4400" cap="none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sym typeface="Wingdings" pitchFamily="2" charset="2"/>
              </a:rPr>
              <a:t>ダイナミクス </a:t>
            </a:r>
            <a:r>
              <a:rPr lang="ja-JP" altLang="en-US" sz="3600" dirty="0" smtClean="0">
                <a:solidFill>
                  <a:srgbClr val="FF0000"/>
                </a:solidFill>
                <a:latin typeface="+mn-ea"/>
                <a:sym typeface="Wingdings" pitchFamily="2" charset="2"/>
              </a:rPr>
              <a:t>⇔ </a:t>
            </a:r>
            <a:r>
              <a:rPr lang="ja-JP" altLang="en-US" sz="3600" dirty="0" smtClean="0">
                <a:solidFill>
                  <a:srgbClr val="FF0000"/>
                </a:solidFill>
              </a:rPr>
              <a:t>動き方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（</a:t>
            </a:r>
            <a:r>
              <a:rPr lang="ja-JP" altLang="en-US" sz="3600" dirty="0">
                <a:solidFill>
                  <a:srgbClr val="FF0000"/>
                </a:solidFill>
              </a:rPr>
              <a:t>時間変動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）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57400" y="29718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※dynamics</a:t>
            </a:r>
            <a:endParaRPr kumimoji="1" lang="ja-JP" altLang="en-US" sz="3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FD7E4-A531-40F8-9377-9BB5A5864BD1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49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ロボットのダイナミクス</a:t>
            </a:r>
            <a:endParaRPr kumimoji="1" lang="ja-JP" altLang="en-US" dirty="0"/>
          </a:p>
        </p:txBody>
      </p:sp>
      <p:pic>
        <p:nvPicPr>
          <p:cNvPr id="7" name="inverted-pendulu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0800" y="1447800"/>
            <a:ext cx="6502400" cy="487680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8" name="正方形/長方形 7"/>
          <p:cNvSpPr/>
          <p:nvPr/>
        </p:nvSpPr>
        <p:spPr>
          <a:xfrm>
            <a:off x="4648200" y="5867400"/>
            <a:ext cx="319029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ja-JP" altLang="en-US" sz="2400" dirty="0"/>
              <a:t>位置と角度の時間変動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040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ペンチのダイナミクス（無重力）</a:t>
            </a:r>
            <a:endParaRPr kumimoji="1" lang="ja-JP" altLang="en-US" dirty="0"/>
          </a:p>
        </p:txBody>
      </p:sp>
      <p:pic>
        <p:nvPicPr>
          <p:cNvPr id="5" name="quatphys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447800"/>
            <a:ext cx="6502400" cy="487680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教員免許講習　機械工学</a:t>
            </a:r>
            <a:endParaRPr lang="en-US" altLang="ja-JP"/>
          </a:p>
        </p:txBody>
      </p:sp>
      <p:sp>
        <p:nvSpPr>
          <p:cNvPr id="6" name="正方形/長方形 5"/>
          <p:cNvSpPr/>
          <p:nvPr/>
        </p:nvSpPr>
        <p:spPr>
          <a:xfrm>
            <a:off x="5486400" y="5862935"/>
            <a:ext cx="233910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ja-JP" altLang="en-US" sz="2400" dirty="0" smtClean="0"/>
              <a:t>角度</a:t>
            </a:r>
            <a:r>
              <a:rPr lang="ja-JP" altLang="en-US" sz="2400" dirty="0"/>
              <a:t>の時間変動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3A867-AD7D-4EF5-AD19-13A1466A1680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54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4364</TotalTime>
  <Words>1584</Words>
  <Application>Microsoft Office PowerPoint</Application>
  <PresentationFormat>画面に合わせる (4:3)</PresentationFormat>
  <Paragraphs>400</Paragraphs>
  <Slides>38</Slides>
  <Notes>3</Notes>
  <HiddenSlides>0</HiddenSlides>
  <MMClips>13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39" baseType="lpstr">
      <vt:lpstr>Pixel</vt:lpstr>
      <vt:lpstr>ダイナミクスと制御工学 （数列と複素数の使い道）</vt:lpstr>
      <vt:lpstr>講師の紹介</vt:lpstr>
      <vt:lpstr>講義の目標</vt:lpstr>
      <vt:lpstr>数学という空想</vt:lpstr>
      <vt:lpstr>空想の使い方 ― モデル化</vt:lpstr>
      <vt:lpstr>講義の内容</vt:lpstr>
      <vt:lpstr>ダイナミクスの実例</vt:lpstr>
      <vt:lpstr>ロボットのダイナミクス</vt:lpstr>
      <vt:lpstr>ペンチのダイナミクス（無重力）</vt:lpstr>
      <vt:lpstr>化学反応のダイナミクス（ＢＺ反応）</vt:lpstr>
      <vt:lpstr>経済のダイナミクス</vt:lpstr>
      <vt:lpstr>まとめ ― ダイナミクスの実例</vt:lpstr>
      <vt:lpstr>ダイナミクスの分類</vt:lpstr>
      <vt:lpstr>５種類のダイナミクス</vt:lpstr>
      <vt:lpstr>ダイナミクスのモデル化</vt:lpstr>
      <vt:lpstr>目的と方法</vt:lpstr>
      <vt:lpstr>離散時間モデル</vt:lpstr>
      <vt:lpstr>離散時間モデル</vt:lpstr>
      <vt:lpstr>数列の復習</vt:lpstr>
      <vt:lpstr>離散時間モデルの解</vt:lpstr>
      <vt:lpstr>練習問題</vt:lpstr>
      <vt:lpstr>X_(n+1)=〖CX〗_nのダイナミクス</vt:lpstr>
      <vt:lpstr>まとめ ― 離散時間モデル</vt:lpstr>
      <vt:lpstr>連続時間モデル</vt:lpstr>
      <vt:lpstr>立位ロボットの原理モデル</vt:lpstr>
      <vt:lpstr>立位ロボットの設計</vt:lpstr>
      <vt:lpstr>《復習》 微分法</vt:lpstr>
      <vt:lpstr>倒立振子モデルの数式表現</vt:lpstr>
      <vt:lpstr>Step1 （空想）　　　　　　　※F=0の場合</vt:lpstr>
      <vt:lpstr>Step2 （解釈）　　　　  ※F=0の場合</vt:lpstr>
      <vt:lpstr>Step3 （適用）　　　　※F=0の場合</vt:lpstr>
      <vt:lpstr>「倒立安定化」のための空想</vt:lpstr>
      <vt:lpstr>安定化の技術 ― フィードバック制御</vt:lpstr>
      <vt:lpstr>Step1 （空想）　※ F =K q + L q’の場合</vt:lpstr>
      <vt:lpstr>《復習》 2次方程式と複素数</vt:lpstr>
      <vt:lpstr>固有値の数値例</vt:lpstr>
      <vt:lpstr>フィードバック制御ＯＮ のダイナミクス</vt:lpstr>
      <vt:lpstr>授業のまとめ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yoshidak</dc:creator>
  <cp:lastModifiedBy>yoshidak</cp:lastModifiedBy>
  <cp:revision>681</cp:revision>
  <cp:lastPrinted>2011-08-25T01:18:35Z</cp:lastPrinted>
  <dcterms:created xsi:type="dcterms:W3CDTF">2010-11-04T01:28:49Z</dcterms:created>
  <dcterms:modified xsi:type="dcterms:W3CDTF">2011-08-25T02:22:28Z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